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18"/>
  </p:handoutMasterIdLst>
  <p:sldIdLst>
    <p:sldId id="1935" r:id="rId3"/>
    <p:sldId id="2304" r:id="rId4"/>
    <p:sldId id="2346" r:id="rId6"/>
    <p:sldId id="2250" r:id="rId7"/>
    <p:sldId id="2325" r:id="rId8"/>
    <p:sldId id="2348" r:id="rId9"/>
    <p:sldId id="2338" r:id="rId10"/>
    <p:sldId id="2350" r:id="rId11"/>
    <p:sldId id="2347" r:id="rId12"/>
    <p:sldId id="2332" r:id="rId13"/>
    <p:sldId id="2345" r:id="rId14"/>
    <p:sldId id="2312" r:id="rId15"/>
    <p:sldId id="2351" r:id="rId16"/>
    <p:sldId id="2303"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5800"/>
    <a:srgbClr val="0033CC"/>
    <a:srgbClr val="0000FF"/>
    <a:srgbClr val="C00000"/>
    <a:srgbClr val="B43500"/>
    <a:srgbClr val="CF5F13"/>
    <a:srgbClr val="ED7D31"/>
    <a:srgbClr val="F8CEB2"/>
    <a:srgbClr val="F09252"/>
    <a:srgbClr val="E669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86134" autoAdjust="0"/>
  </p:normalViewPr>
  <p:slideViewPr>
    <p:cSldViewPr snapToGrid="0">
      <p:cViewPr varScale="1">
        <p:scale>
          <a:sx n="102" d="100"/>
          <a:sy n="102" d="100"/>
        </p:scale>
        <p:origin x="126" y="324"/>
      </p:cViewPr>
      <p:guideLst>
        <p:guide orient="horz" pos="2126"/>
        <p:guide pos="3774"/>
      </p:guideLst>
    </p:cSldViewPr>
  </p:slideViewPr>
  <p:notesTextViewPr>
    <p:cViewPr>
      <p:scale>
        <a:sx n="1" d="1"/>
        <a:sy n="1" d="1"/>
      </p:scale>
      <p:origin x="0" y="0"/>
    </p:cViewPr>
  </p:notesTextViewPr>
  <p:sorterViewPr>
    <p:cViewPr varScale="1">
      <p:scale>
        <a:sx n="1" d="1"/>
        <a:sy n="1" d="1"/>
      </p:scale>
      <p:origin x="0" y="-1381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ACA8EF-FB8D-47C4-AACC-552F67E19E77}"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9D6C06A-6562-4BF3-A77B-5ADF77A9B97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9BA70C-7418-4C2A-8DBD-DFA2DA06868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CC3FD9-EE5F-4564-AB67-293F02323669}"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4ACC3FD9-EE5F-4564-AB67-293F023236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38874"/>
          <a:stretch>
            <a:fillRect/>
          </a:stretch>
        </p:blipFill>
        <p:spPr>
          <a:xfrm>
            <a:off x="134273" y="324464"/>
            <a:ext cx="3464334" cy="663826"/>
          </a:xfrm>
          <a:prstGeom prst="rect">
            <a:avLst/>
          </a:prstGeom>
        </p:spPr>
      </p:pic>
      <p:sp>
        <p:nvSpPr>
          <p:cNvPr id="6" name="灯片编号占位符 5"/>
          <p:cNvSpPr>
            <a:spLocks noGrp="1"/>
          </p:cNvSpPr>
          <p:nvPr>
            <p:ph type="sldNum" sz="quarter" idx="12"/>
          </p:nvPr>
        </p:nvSpPr>
        <p:spPr/>
        <p:txBody>
          <a:bodyPr/>
          <a:lstStyle/>
          <a:p>
            <a:fld id="{0B8E19CF-D789-40E9-8C52-8F1FD61DEC11}" type="slidenum">
              <a:rPr lang="zh-CN" altLang="en-US" smtClean="0"/>
            </a:fld>
            <a:endParaRPr lang="zh-CN" altLang="en-US"/>
          </a:p>
        </p:txBody>
      </p:sp>
      <p:grpSp>
        <p:nvGrpSpPr>
          <p:cNvPr id="2" name="组合 1"/>
          <p:cNvGrpSpPr/>
          <p:nvPr userDrawn="1"/>
        </p:nvGrpSpPr>
        <p:grpSpPr>
          <a:xfrm>
            <a:off x="108152" y="324464"/>
            <a:ext cx="540000" cy="1366685"/>
            <a:chOff x="108152" y="324464"/>
            <a:chExt cx="804988" cy="1366685"/>
          </a:xfrm>
        </p:grpSpPr>
        <p:sp>
          <p:nvSpPr>
            <p:cNvPr id="7" name="矩形 6"/>
            <p:cNvSpPr/>
            <p:nvPr userDrawn="1"/>
          </p:nvSpPr>
          <p:spPr>
            <a:xfrm>
              <a:off x="270614" y="324465"/>
              <a:ext cx="642526" cy="1366684"/>
            </a:xfrm>
            <a:prstGeom prst="rect">
              <a:avLst/>
            </a:prstGeom>
            <a:solidFill>
              <a:srgbClr val="B82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8152" y="324464"/>
              <a:ext cx="144741" cy="1366684"/>
            </a:xfrm>
            <a:prstGeom prst="rect">
              <a:avLst/>
            </a:prstGeom>
            <a:solidFill>
              <a:srgbClr val="DA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连接符 14"/>
          <p:cNvCxnSpPr/>
          <p:nvPr userDrawn="1"/>
        </p:nvCxnSpPr>
        <p:spPr>
          <a:xfrm>
            <a:off x="668592" y="943896"/>
            <a:ext cx="2952000"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内容占位符 16"/>
          <p:cNvSpPr>
            <a:spLocks noGrp="1"/>
          </p:cNvSpPr>
          <p:nvPr>
            <p:ph sz="quarter" idx="14" hasCustomPrompt="1"/>
          </p:nvPr>
        </p:nvSpPr>
        <p:spPr>
          <a:xfrm>
            <a:off x="668591" y="1051875"/>
            <a:ext cx="9360436" cy="569912"/>
          </a:xfrm>
          <a:prstGeom prst="rect">
            <a:avLst/>
          </a:prstGeom>
        </p:spPr>
        <p:txBody>
          <a:bodyPr/>
          <a:lstStyle>
            <a:lvl1pPr marL="0" indent="0">
              <a:lnSpc>
                <a:spcPct val="120000"/>
              </a:lnSpc>
              <a:buNone/>
              <a:defRPr sz="2400" b="1">
                <a:solidFill>
                  <a:schemeClr val="tx1">
                    <a:lumMod val="85000"/>
                    <a:lumOff val="15000"/>
                  </a:schemeClr>
                </a:solidFill>
                <a:latin typeface="微软雅黑" panose="020B0503020204020204" pitchFamily="34" charset="-122"/>
                <a:ea typeface="微软雅黑" panose="020B0503020204020204" pitchFamily="34" charset="-122"/>
              </a:defRPr>
            </a:lvl1pPr>
            <a:lvl2pPr marL="457200" indent="0">
              <a:buNone/>
              <a:defRPr/>
            </a:lvl2pPr>
          </a:lstStyle>
          <a:p>
            <a:pPr lvl="0"/>
            <a:r>
              <a:rPr lang="zh-CN" altLang="en-US" dirty="0"/>
              <a:t>编辑母版文本样式</a:t>
            </a:r>
            <a:endParaRPr lang="zh-CN" altLang="en-US" dirty="0"/>
          </a:p>
        </p:txBody>
      </p:sp>
      <p:sp>
        <p:nvSpPr>
          <p:cNvPr id="19" name="内容占位符 16"/>
          <p:cNvSpPr>
            <a:spLocks noGrp="1"/>
          </p:cNvSpPr>
          <p:nvPr>
            <p:ph sz="quarter" idx="15" hasCustomPrompt="1"/>
          </p:nvPr>
        </p:nvSpPr>
        <p:spPr>
          <a:xfrm>
            <a:off x="668590" y="329828"/>
            <a:ext cx="3372467" cy="569912"/>
          </a:xfrm>
          <a:prstGeom prst="rect">
            <a:avLst/>
          </a:prstGeom>
        </p:spPr>
        <p:txBody>
          <a:bodyPr anchor="ctr"/>
          <a:lstStyle>
            <a:lvl1pPr marL="0" indent="0">
              <a:lnSpc>
                <a:spcPct val="120000"/>
              </a:lnSpc>
              <a:buNone/>
              <a:defRPr sz="1800" b="1">
                <a:solidFill>
                  <a:srgbClr val="DA546A"/>
                </a:solidFill>
                <a:latin typeface="Impact" panose="020B0806030902050204" pitchFamily="34" charset="0"/>
                <a:ea typeface="微软雅黑" panose="020B0503020204020204" pitchFamily="34" charset="-122"/>
              </a:defRPr>
            </a:lvl1pPr>
            <a:lvl2pPr marL="457200" indent="0">
              <a:buNone/>
              <a:defRPr/>
            </a:lvl2pPr>
          </a:lstStyle>
          <a:p>
            <a:pPr lvl="0"/>
            <a:r>
              <a:rPr lang="zh-CN" altLang="en-US" dirty="0"/>
              <a:t>编辑母版文本样式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78E2008-4390-47D0-8B2C-B992E19CAAEB}"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5283F37-B0D2-4B46-A0E1-96BCBA276C13}"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BBBF2FEC-24F9-405C-BB60-34913238B71D}"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7FD32C82-AC63-44B5-B290-5C4F96D0B04A}"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0F65DE9-BB0C-4292-924B-E145C8AD8AF7}"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3C5EA1D-7B09-4755-B94C-9F1DABC4531A}"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3D2B84A-0885-4594-8E79-A52F38E441B4}"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AC4C87A-5C08-435E-B8D1-AA404298E66B}"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BFE2641-55E4-430D-87A7-5E0BC3895886}"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59566034-652E-40AD-B081-1D9C21DAA543}"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B8E19CF-D789-40E9-8C52-8F1FD61DEC1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7D87F0-0156-4CB0-847E-E77D6551DD91}" type="datetime1">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8E19CF-D789-40E9-8C52-8F1FD61DEC1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8" name="文本框 7"/>
          <p:cNvSpPr txBox="1"/>
          <p:nvPr/>
        </p:nvSpPr>
        <p:spPr>
          <a:xfrm>
            <a:off x="0" y="2080260"/>
            <a:ext cx="6322060" cy="2122805"/>
          </a:xfrm>
          <a:prstGeom prst="rect">
            <a:avLst/>
          </a:prstGeom>
          <a:noFill/>
        </p:spPr>
        <p:txBody>
          <a:bodyPr wrap="square" rtlCol="0">
            <a:spAutoFit/>
            <a:scene3d>
              <a:camera prst="orthographicFront"/>
              <a:lightRig rig="threePt" dir="t"/>
            </a:scene3d>
          </a:bodyPr>
          <a:lstStyle/>
          <a:p>
            <a:pPr algn="ctr" fontAlgn="auto">
              <a:lnSpc>
                <a:spcPct val="150000"/>
              </a:lnSpc>
            </a:pPr>
            <a:r>
              <a:rPr lang="zh-CN" altLang="en-US" sz="4400" b="1" dirty="0">
                <a:solidFill>
                  <a:srgbClr val="C00000"/>
                </a:solidFill>
                <a:effectLst>
                  <a:outerShdw blurRad="38100" dist="25400" dir="5400000" algn="ctr" rotWithShape="0">
                    <a:srgbClr val="6E747A">
                      <a:alpha val="43000"/>
                    </a:srgbClr>
                  </a:outerShdw>
                </a:effectLst>
                <a:uFillTx/>
                <a:latin typeface="微软雅黑" panose="020B0503020204020204" pitchFamily="34" charset="-122"/>
                <a:ea typeface="微软雅黑" panose="020B0503020204020204" pitchFamily="34" charset="-122"/>
              </a:rPr>
              <a:t>星辰商业广场</a:t>
            </a:r>
            <a:endParaRPr lang="zh-CN" altLang="en-US" sz="4400" b="1" dirty="0">
              <a:solidFill>
                <a:srgbClr val="C00000"/>
              </a:solidFill>
              <a:effectLst>
                <a:outerShdw blurRad="38100" dist="25400" dir="5400000" algn="ctr" rotWithShape="0">
                  <a:srgbClr val="6E747A">
                    <a:alpha val="43000"/>
                  </a:srgbClr>
                </a:outerShdw>
              </a:effectLst>
              <a:uFillTx/>
              <a:latin typeface="微软雅黑" panose="020B0503020204020204" pitchFamily="34" charset="-122"/>
              <a:ea typeface="微软雅黑" panose="020B0503020204020204" pitchFamily="34" charset="-122"/>
            </a:endParaRPr>
          </a:p>
          <a:p>
            <a:pPr algn="ctr" fontAlgn="auto">
              <a:lnSpc>
                <a:spcPct val="150000"/>
              </a:lnSpc>
            </a:pPr>
            <a:r>
              <a:rPr lang="zh-CN" altLang="en-US" sz="4400" b="1" dirty="0">
                <a:solidFill>
                  <a:srgbClr val="C00000"/>
                </a:solidFill>
                <a:effectLst>
                  <a:outerShdw blurRad="38100" dist="25400" dir="5400000" algn="ctr" rotWithShape="0">
                    <a:srgbClr val="6E747A">
                      <a:alpha val="43000"/>
                    </a:srgbClr>
                  </a:outerShdw>
                </a:effectLst>
                <a:uFillTx/>
                <a:latin typeface="微软雅黑" panose="020B0503020204020204" pitchFamily="34" charset="-122"/>
                <a:ea typeface="微软雅黑" panose="020B0503020204020204" pitchFamily="34" charset="-122"/>
              </a:rPr>
              <a:t>项目简介</a:t>
            </a:r>
            <a:endParaRPr lang="zh-CN" altLang="en-US" sz="4400" b="1" dirty="0">
              <a:solidFill>
                <a:srgbClr val="C00000"/>
              </a:solidFill>
              <a:effectLst>
                <a:outerShdw blurRad="38100" dist="25400" dir="5400000" algn="ctr" rotWithShape="0">
                  <a:srgbClr val="6E747A">
                    <a:alpha val="43000"/>
                  </a:srgbClr>
                </a:outerShdw>
              </a:effectLst>
              <a:uFillTx/>
              <a:latin typeface="微软雅黑" panose="020B0503020204020204" pitchFamily="34" charset="-122"/>
              <a:ea typeface="微软雅黑" panose="020B0503020204020204" pitchFamily="34" charset="-122"/>
            </a:endParaRPr>
          </a:p>
        </p:txBody>
      </p:sp>
      <p:pic>
        <p:nvPicPr>
          <p:cNvPr id="3" name="图片 2" descr="C:\Users\TK\Downloads\51miz-P1229531-4DB5NVUT.jpg51miz-P1229531-4DB5NVUT"/>
          <p:cNvPicPr>
            <a:picLocks noChangeAspect="1" noChangeArrowheads="1"/>
          </p:cNvPicPr>
          <p:nvPr/>
        </p:nvPicPr>
        <p:blipFill>
          <a:blip r:embed="rId1" cstate="print"/>
          <a:srcRect r="-23836"/>
          <a:stretch>
            <a:fillRect/>
          </a:stretch>
        </p:blipFill>
        <p:spPr bwMode="auto">
          <a:xfrm>
            <a:off x="5354955" y="24765"/>
            <a:ext cx="8467090" cy="6833235"/>
          </a:xfrm>
          <a:prstGeom prst="trapezoid">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155" y="966470"/>
            <a:ext cx="7443470" cy="569595"/>
          </a:xfrm>
        </p:spPr>
        <p:txBody>
          <a:bodyPr/>
          <a:lstStyle/>
          <a:p>
            <a:r>
              <a:rPr lang="zh-CN" altLang="en-US" sz="2400" dirty="0"/>
              <a:t>周边环境：地铁直达，人文环境优越</a:t>
            </a:r>
            <a:endParaRPr lang="zh-CN" altLang="en-US" sz="2400" dirty="0"/>
          </a:p>
        </p:txBody>
      </p:sp>
      <p:sp>
        <p:nvSpPr>
          <p:cNvPr id="16" name="文本框 15"/>
          <p:cNvSpPr txBox="1"/>
          <p:nvPr/>
        </p:nvSpPr>
        <p:spPr>
          <a:xfrm>
            <a:off x="7923530" y="1546225"/>
            <a:ext cx="3429635" cy="4246245"/>
          </a:xfrm>
          <a:prstGeom prst="rect">
            <a:avLst/>
          </a:prstGeom>
          <a:noFill/>
        </p:spPr>
        <p:txBody>
          <a:bodyPr wrap="square" rtlCol="0">
            <a:spAutoFit/>
          </a:bodyPr>
          <a:lstStyle/>
          <a:p>
            <a:pPr marL="0" marR="0" lvl="0" indent="0" algn="l" defTabSz="914400" fontAlgn="base">
              <a:lnSpc>
                <a:spcPct val="150000"/>
              </a:lnSpc>
              <a:spcBef>
                <a:spcPct val="0"/>
              </a:spcBef>
              <a:spcAft>
                <a:spcPct val="0"/>
              </a:spcAft>
              <a:buClr>
                <a:srgbClr val="FF0000"/>
              </a:buClr>
              <a:buSzTx/>
              <a:buFont typeface="Wingdings" panose="05000000000000000000" pitchFamily="2" charset="2"/>
              <a:buNone/>
              <a:defRPr/>
            </a:pPr>
            <a:r>
              <a:rPr lang="en-US" altLang="zh-CN"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项目紧邻石家庄地铁1号线火炬广场站，未来将通过过街通道与项目地下一层无缝衔接；  </a:t>
            </a:r>
            <a:endPar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endParaRPr>
          </a:p>
          <a:p>
            <a:pPr marL="0" marR="0" lvl="0" algn="l" defTabSz="914400" fontAlgn="base">
              <a:lnSpc>
                <a:spcPct val="150000"/>
              </a:lnSpc>
              <a:buClr>
                <a:srgbClr val="FF0000"/>
              </a:buClr>
              <a:buSzTx/>
              <a:buFont typeface="Wingdings" panose="05000000000000000000" pitchFamily="2" charset="2"/>
              <a:buNone/>
              <a:defRPr/>
            </a:pP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    项目西侧火炬广场为目前省会石家庄占地面积最大的文化广场，总面积近10万㎡。不仅为全年举行各类大型公众集会活动提供了场地便利，作为间接的商业引流，也为东侧紧邻的星辰商业广场营造了良好的人气基础。</a:t>
            </a:r>
            <a:endPar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5" name="图片 4"/>
          <p:cNvPicPr>
            <a:picLocks noChangeAspect="1"/>
          </p:cNvPicPr>
          <p:nvPr/>
        </p:nvPicPr>
        <p:blipFill>
          <a:blip r:embed="rId1"/>
          <a:stretch>
            <a:fillRect/>
          </a:stretch>
        </p:blipFill>
        <p:spPr>
          <a:xfrm>
            <a:off x="845204" y="1545993"/>
            <a:ext cx="3515995" cy="2355850"/>
          </a:xfrm>
          <a:prstGeom prst="rect">
            <a:avLst/>
          </a:prstGeom>
        </p:spPr>
      </p:pic>
      <p:pic>
        <p:nvPicPr>
          <p:cNvPr id="3" name="图片 2"/>
          <p:cNvPicPr>
            <a:picLocks noChangeAspect="1"/>
          </p:cNvPicPr>
          <p:nvPr/>
        </p:nvPicPr>
        <p:blipFill rotWithShape="1">
          <a:blip r:embed="rId2"/>
          <a:srcRect l="8691" r="13974"/>
          <a:stretch>
            <a:fillRect/>
          </a:stretch>
        </p:blipFill>
        <p:spPr>
          <a:xfrm>
            <a:off x="4470428" y="1545993"/>
            <a:ext cx="3372467" cy="2355850"/>
          </a:xfrm>
          <a:prstGeom prst="rect">
            <a:avLst/>
          </a:prstGeom>
        </p:spPr>
      </p:pic>
      <p:pic>
        <p:nvPicPr>
          <p:cNvPr id="6" name="图片 5"/>
          <p:cNvPicPr>
            <a:picLocks noChangeAspect="1"/>
          </p:cNvPicPr>
          <p:nvPr/>
        </p:nvPicPr>
        <p:blipFill rotWithShape="1">
          <a:blip r:embed="rId3"/>
          <a:srcRect r="7437"/>
          <a:stretch>
            <a:fillRect/>
          </a:stretch>
        </p:blipFill>
        <p:spPr>
          <a:xfrm>
            <a:off x="4432300" y="4016375"/>
            <a:ext cx="3410585" cy="2355850"/>
          </a:xfrm>
          <a:prstGeom prst="rect">
            <a:avLst/>
          </a:prstGeom>
        </p:spPr>
      </p:pic>
      <p:pic>
        <p:nvPicPr>
          <p:cNvPr id="7" name="图片 6"/>
          <p:cNvPicPr>
            <a:picLocks noChangeAspect="1"/>
          </p:cNvPicPr>
          <p:nvPr/>
        </p:nvPicPr>
        <p:blipFill>
          <a:blip r:embed="rId4"/>
          <a:stretch>
            <a:fillRect/>
          </a:stretch>
        </p:blipFill>
        <p:spPr>
          <a:xfrm>
            <a:off x="845204" y="4001660"/>
            <a:ext cx="3515995" cy="2354690"/>
          </a:xfrm>
          <a:prstGeom prst="rect">
            <a:avLst/>
          </a:prstGeom>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155" y="966470"/>
            <a:ext cx="6402070" cy="569595"/>
          </a:xfrm>
        </p:spPr>
        <p:txBody>
          <a:bodyPr/>
          <a:lstStyle/>
          <a:p>
            <a:r>
              <a:rPr lang="zh-CN" altLang="en-US" sz="2400" dirty="0"/>
              <a:t>周边环境：人群产业集聚，社会需求多样</a:t>
            </a:r>
            <a:endParaRPr lang="zh-CN" altLang="en-US" sz="2400" dirty="0"/>
          </a:p>
        </p:txBody>
      </p:sp>
      <p:sp>
        <p:nvSpPr>
          <p:cNvPr id="7" name="文本框 6"/>
          <p:cNvSpPr txBox="1"/>
          <p:nvPr/>
        </p:nvSpPr>
        <p:spPr>
          <a:xfrm>
            <a:off x="7807325" y="1664335"/>
            <a:ext cx="3757295" cy="3507740"/>
          </a:xfrm>
          <a:prstGeom prst="rect">
            <a:avLst/>
          </a:prstGeom>
          <a:noFill/>
        </p:spPr>
        <p:txBody>
          <a:bodyPr wrap="square" rtlCol="0">
            <a:spAutoFit/>
          </a:bodyPr>
          <a:lstStyle/>
          <a:p>
            <a:pPr fontAlgn="auto">
              <a:lnSpc>
                <a:spcPct val="150000"/>
              </a:lnSpc>
            </a:pPr>
            <a:r>
              <a:rPr lang="en-US" sz="2200" b="1" dirty="0">
                <a:solidFill>
                  <a:srgbClr val="AE5800"/>
                </a:solidFill>
                <a:latin typeface="宋体" panose="02010600030101010101" pitchFamily="2" charset="-122"/>
                <a:ea typeface="宋体" panose="02010600030101010101" pitchFamily="2" charset="-122"/>
                <a:cs typeface="宋体" panose="02010600030101010101" pitchFamily="2" charset="-122"/>
              </a:rPr>
              <a:t>    </a:t>
            </a:r>
            <a:r>
              <a:rPr b="1" dirty="0">
                <a:solidFill>
                  <a:srgbClr val="AE5800"/>
                </a:solidFill>
                <a:latin typeface="宋体" panose="02010600030101010101" pitchFamily="2" charset="-122"/>
                <a:ea typeface="宋体" panose="02010600030101010101" pitchFamily="2" charset="-122"/>
                <a:cs typeface="宋体" panose="02010600030101010101" pitchFamily="2" charset="-122"/>
              </a:rPr>
              <a:t>项目所处区域属于石家庄市高新区内典型的集交通、商务、商业、产业、居住一体化区域中心，是石家庄市未来城市发展</a:t>
            </a:r>
            <a:r>
              <a:rPr lang="zh-CN" b="1" dirty="0">
                <a:solidFill>
                  <a:srgbClr val="AE5800"/>
                </a:solidFill>
                <a:latin typeface="宋体" panose="02010600030101010101" pitchFamily="2" charset="-122"/>
                <a:ea typeface="宋体" panose="02010600030101010101" pitchFamily="2" charset="-122"/>
                <a:cs typeface="宋体" panose="02010600030101010101" pitchFamily="2" charset="-122"/>
              </a:rPr>
              <a:t>重要区域</a:t>
            </a:r>
            <a:r>
              <a:rPr b="1" dirty="0">
                <a:solidFill>
                  <a:srgbClr val="AE5800"/>
                </a:solidFill>
                <a:latin typeface="宋体" panose="02010600030101010101" pitchFamily="2" charset="-122"/>
                <a:ea typeface="宋体" panose="02010600030101010101" pitchFamily="2" charset="-122"/>
                <a:cs typeface="宋体" panose="02010600030101010101" pitchFamily="2" charset="-122"/>
              </a:rPr>
              <a:t>。</a:t>
            </a:r>
            <a:r>
              <a:rPr lang="zh-CN" b="1" dirty="0">
                <a:solidFill>
                  <a:srgbClr val="AE5800"/>
                </a:solidFill>
                <a:latin typeface="宋体" panose="02010600030101010101" pitchFamily="2" charset="-122"/>
                <a:ea typeface="宋体" panose="02010600030101010101" pitchFamily="2" charset="-122"/>
                <a:cs typeface="宋体" panose="02010600030101010101" pitchFamily="2" charset="-122"/>
              </a:rPr>
              <a:t>拥有石家庄市第一中学东校区、石家庄翰林学校、石家庄精英中学等学校市级重点</a:t>
            </a:r>
            <a:r>
              <a:rPr lang="zh-CN"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教育资源</a:t>
            </a:r>
            <a:r>
              <a:rPr lang="zh-CN" b="1" dirty="0">
                <a:solidFill>
                  <a:srgbClr val="AE5800"/>
                </a:solidFill>
                <a:latin typeface="宋体" panose="02010600030101010101" pitchFamily="2" charset="-122"/>
                <a:ea typeface="宋体" panose="02010600030101010101" pitchFamily="2" charset="-122"/>
                <a:cs typeface="宋体" panose="02010600030101010101" pitchFamily="2" charset="-122"/>
              </a:rPr>
              <a:t>。</a:t>
            </a:r>
            <a:endParaRPr b="1" dirty="0">
              <a:solidFill>
                <a:srgbClr val="AE5800"/>
              </a:solidFill>
              <a:latin typeface="宋体" panose="02010600030101010101" pitchFamily="2" charset="-122"/>
              <a:ea typeface="宋体" panose="02010600030101010101" pitchFamily="2" charset="-122"/>
              <a:cs typeface="宋体" panose="02010600030101010101" pitchFamily="2" charset="-122"/>
            </a:endParaRPr>
          </a:p>
          <a:p>
            <a:pPr fontAlgn="auto">
              <a:lnSpc>
                <a:spcPct val="150000"/>
              </a:lnSpc>
            </a:pPr>
            <a:r>
              <a:rPr lang="en-US" b="1" dirty="0">
                <a:solidFill>
                  <a:srgbClr val="AE5800"/>
                </a:solidFill>
                <a:latin typeface="宋体" panose="02010600030101010101" pitchFamily="2" charset="-122"/>
                <a:ea typeface="宋体" panose="02010600030101010101" pitchFamily="2" charset="-122"/>
                <a:cs typeface="宋体" panose="02010600030101010101" pitchFamily="2" charset="-122"/>
              </a:rPr>
              <a:t>    </a:t>
            </a:r>
            <a:endParaRPr lang="en-US" b="1" dirty="0">
              <a:solidFill>
                <a:srgbClr val="AE5800"/>
              </a:solidFill>
              <a:latin typeface="宋体" panose="02010600030101010101" pitchFamily="2" charset="-122"/>
              <a:ea typeface="宋体" panose="02010600030101010101" pitchFamily="2" charset="-122"/>
              <a:cs typeface="宋体" panose="02010600030101010101" pitchFamily="2" charset="-122"/>
            </a:endParaRPr>
          </a:p>
        </p:txBody>
      </p:sp>
      <p:pic>
        <p:nvPicPr>
          <p:cNvPr id="5" name="图片 4" descr="1627697953(1)"/>
          <p:cNvPicPr>
            <a:picLocks noChangeAspect="1"/>
          </p:cNvPicPr>
          <p:nvPr/>
        </p:nvPicPr>
        <p:blipFill>
          <a:blip r:embed="rId1"/>
          <a:stretch>
            <a:fillRect/>
          </a:stretch>
        </p:blipFill>
        <p:spPr>
          <a:xfrm>
            <a:off x="732155" y="1664335"/>
            <a:ext cx="6649720" cy="44443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12" name="文本框 4"/>
          <p:cNvSpPr txBox="1"/>
          <p:nvPr/>
        </p:nvSpPr>
        <p:spPr>
          <a:xfrm rot="2054532">
            <a:off x="10022493" y="4559857"/>
            <a:ext cx="345440" cy="923330"/>
          </a:xfrm>
          <a:prstGeom prst="rect">
            <a:avLst/>
          </a:prstGeom>
          <a:noFill/>
        </p:spPr>
        <p:txBody>
          <a:bodyPr wrap="square" rtlCol="0">
            <a:spAutoFit/>
          </a:bodyPr>
          <a:lstStyle/>
          <a:p>
            <a:r>
              <a:rPr lang="zh-CN" altLang="en-US" dirty="0">
                <a:solidFill>
                  <a:schemeClr val="bg1"/>
                </a:solidFill>
              </a:rPr>
              <a:t>金山街</a:t>
            </a:r>
            <a:endParaRPr lang="zh-CN" altLang="en-US" dirty="0">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7" name="内容占位符 16"/>
          <p:cNvSpPr>
            <a:spLocks noGrp="1"/>
          </p:cNvSpPr>
          <p:nvPr>
            <p:ph sz="quarter" idx="15"/>
          </p:nvPr>
        </p:nvSpPr>
        <p:spPr>
          <a:xfrm>
            <a:off x="732155" y="966470"/>
            <a:ext cx="7606665" cy="569595"/>
          </a:xfrm>
        </p:spPr>
        <p:txBody>
          <a:bodyPr/>
          <a:lstStyle/>
          <a:p>
            <a:r>
              <a:rPr lang="zh-CN" altLang="en-US" sz="2400" dirty="0"/>
              <a:t>周边环境：同体量产业稀少，竞争优势较强</a:t>
            </a:r>
            <a:endParaRPr lang="zh-CN" altLang="en-US" sz="2400" dirty="0"/>
          </a:p>
        </p:txBody>
      </p:sp>
      <p:pic>
        <p:nvPicPr>
          <p:cNvPr id="4" name="图片 3" descr="1627721443(1)"/>
          <p:cNvPicPr>
            <a:picLocks noChangeAspect="1"/>
          </p:cNvPicPr>
          <p:nvPr/>
        </p:nvPicPr>
        <p:blipFill>
          <a:blip r:embed="rId1"/>
          <a:stretch>
            <a:fillRect/>
          </a:stretch>
        </p:blipFill>
        <p:spPr>
          <a:xfrm>
            <a:off x="9384030" y="1572895"/>
            <a:ext cx="2457450" cy="1428750"/>
          </a:xfrm>
          <a:prstGeom prst="rect">
            <a:avLst/>
          </a:prstGeom>
        </p:spPr>
      </p:pic>
      <p:pic>
        <p:nvPicPr>
          <p:cNvPr id="6" name="图片 5" descr="1627721876(1)"/>
          <p:cNvPicPr>
            <a:picLocks noChangeAspect="1"/>
          </p:cNvPicPr>
          <p:nvPr/>
        </p:nvPicPr>
        <p:blipFill>
          <a:blip r:embed="rId2"/>
          <a:stretch>
            <a:fillRect/>
          </a:stretch>
        </p:blipFill>
        <p:spPr>
          <a:xfrm>
            <a:off x="732155" y="3293110"/>
            <a:ext cx="11109325" cy="3456940"/>
          </a:xfrm>
          <a:prstGeom prst="rect">
            <a:avLst/>
          </a:prstGeom>
        </p:spPr>
      </p:pic>
      <p:pic>
        <p:nvPicPr>
          <p:cNvPr id="8" name="图片 7" descr="0f20ec9dfe051c108f95991dcb88d76"/>
          <p:cNvPicPr>
            <a:picLocks noChangeAspect="1"/>
          </p:cNvPicPr>
          <p:nvPr/>
        </p:nvPicPr>
        <p:blipFill>
          <a:blip r:embed="rId3"/>
          <a:stretch>
            <a:fillRect/>
          </a:stretch>
        </p:blipFill>
        <p:spPr>
          <a:xfrm>
            <a:off x="732155" y="1572260"/>
            <a:ext cx="2537460" cy="1429385"/>
          </a:xfrm>
          <a:prstGeom prst="rect">
            <a:avLst/>
          </a:prstGeom>
        </p:spPr>
      </p:pic>
      <p:pic>
        <p:nvPicPr>
          <p:cNvPr id="9" name="图片 8" descr="178e08996e3dbac08004874389172cb"/>
          <p:cNvPicPr>
            <a:picLocks noChangeAspect="1"/>
          </p:cNvPicPr>
          <p:nvPr/>
        </p:nvPicPr>
        <p:blipFill>
          <a:blip r:embed="rId4"/>
          <a:stretch>
            <a:fillRect/>
          </a:stretch>
        </p:blipFill>
        <p:spPr>
          <a:xfrm>
            <a:off x="3871595" y="1572895"/>
            <a:ext cx="2527935" cy="1428750"/>
          </a:xfrm>
          <a:prstGeom prst="rect">
            <a:avLst/>
          </a:prstGeom>
        </p:spPr>
      </p:pic>
      <p:sp>
        <p:nvSpPr>
          <p:cNvPr id="5" name="上箭头 4"/>
          <p:cNvSpPr/>
          <p:nvPr/>
        </p:nvSpPr>
        <p:spPr>
          <a:xfrm>
            <a:off x="2778125" y="3113405"/>
            <a:ext cx="230505" cy="2175510"/>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上箭头 14"/>
          <p:cNvSpPr/>
          <p:nvPr/>
        </p:nvSpPr>
        <p:spPr>
          <a:xfrm>
            <a:off x="3938270" y="3188335"/>
            <a:ext cx="210185" cy="2626360"/>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上箭头 15"/>
          <p:cNvSpPr/>
          <p:nvPr/>
        </p:nvSpPr>
        <p:spPr>
          <a:xfrm>
            <a:off x="10005695" y="3022600"/>
            <a:ext cx="239395" cy="2357755"/>
          </a:xfrm>
          <a:prstGeom prst="up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pull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12" name="文本框 4"/>
          <p:cNvSpPr txBox="1"/>
          <p:nvPr/>
        </p:nvSpPr>
        <p:spPr>
          <a:xfrm rot="2054532">
            <a:off x="10022493" y="4559857"/>
            <a:ext cx="345440" cy="923330"/>
          </a:xfrm>
          <a:prstGeom prst="rect">
            <a:avLst/>
          </a:prstGeom>
          <a:noFill/>
        </p:spPr>
        <p:txBody>
          <a:bodyPr wrap="square" rtlCol="0">
            <a:spAutoFit/>
          </a:bodyPr>
          <a:lstStyle/>
          <a:p>
            <a:r>
              <a:rPr lang="zh-CN" altLang="en-US" dirty="0">
                <a:solidFill>
                  <a:schemeClr val="bg1"/>
                </a:solidFill>
              </a:rPr>
              <a:t>金山街</a:t>
            </a:r>
            <a:endParaRPr lang="zh-CN" altLang="en-US" dirty="0">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7" name="内容占位符 16"/>
          <p:cNvSpPr>
            <a:spLocks noGrp="1"/>
          </p:cNvSpPr>
          <p:nvPr>
            <p:ph sz="quarter" idx="15"/>
          </p:nvPr>
        </p:nvSpPr>
        <p:spPr>
          <a:xfrm>
            <a:off x="732090" y="966733"/>
            <a:ext cx="3372467" cy="569912"/>
          </a:xfrm>
        </p:spPr>
        <p:txBody>
          <a:bodyPr/>
          <a:lstStyle/>
          <a:p>
            <a:r>
              <a:rPr lang="zh-CN" altLang="en-US" sz="2400" dirty="0"/>
              <a:t>合作意向</a:t>
            </a:r>
            <a:endParaRPr lang="zh-CN" altLang="en-US" sz="2400" dirty="0"/>
          </a:p>
        </p:txBody>
      </p:sp>
      <p:pic>
        <p:nvPicPr>
          <p:cNvPr id="3" name="图片 2" descr="方案1-2"/>
          <p:cNvPicPr>
            <a:picLocks noChangeAspect="1"/>
          </p:cNvPicPr>
          <p:nvPr/>
        </p:nvPicPr>
        <p:blipFill>
          <a:blip r:embed="rId1"/>
          <a:stretch>
            <a:fillRect/>
          </a:stretch>
        </p:blipFill>
        <p:spPr>
          <a:xfrm>
            <a:off x="666750" y="1737995"/>
            <a:ext cx="7240905" cy="4300855"/>
          </a:xfrm>
          <a:prstGeom prst="rect">
            <a:avLst/>
          </a:prstGeom>
        </p:spPr>
      </p:pic>
      <p:sp>
        <p:nvSpPr>
          <p:cNvPr id="7" name="文本框 6"/>
          <p:cNvSpPr txBox="1"/>
          <p:nvPr/>
        </p:nvSpPr>
        <p:spPr>
          <a:xfrm>
            <a:off x="8495665" y="1929765"/>
            <a:ext cx="2973070" cy="3091815"/>
          </a:xfrm>
          <a:prstGeom prst="rect">
            <a:avLst/>
          </a:prstGeom>
          <a:noFill/>
        </p:spPr>
        <p:txBody>
          <a:bodyPr wrap="square" rtlCol="0">
            <a:spAutoFit/>
          </a:bodyPr>
          <a:p>
            <a:pPr fontAlgn="auto">
              <a:lnSpc>
                <a:spcPct val="150000"/>
              </a:lnSpc>
            </a:pPr>
            <a:r>
              <a:rPr lang="en-US" sz="2200" b="1" dirty="0">
                <a:solidFill>
                  <a:srgbClr val="AE5800"/>
                </a:solidFill>
                <a:latin typeface="宋体" panose="02010600030101010101" pitchFamily="2" charset="-122"/>
                <a:ea typeface="宋体" panose="02010600030101010101" pitchFamily="2" charset="-122"/>
                <a:cs typeface="宋体" panose="02010600030101010101" pitchFamily="2" charset="-122"/>
              </a:rPr>
              <a:t>  </a:t>
            </a:r>
            <a:r>
              <a:rPr lang="en-US" b="1" dirty="0">
                <a:solidFill>
                  <a:srgbClr val="AE5800"/>
                </a:solidFill>
                <a:latin typeface="宋体" panose="02010600030101010101" pitchFamily="2" charset="-122"/>
                <a:ea typeface="宋体" panose="02010600030101010101" pitchFamily="2" charset="-122"/>
                <a:cs typeface="宋体" panose="02010600030101010101" pitchFamily="2" charset="-122"/>
              </a:rPr>
              <a:t> </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rPr>
              <a:t>本项目一至三段及四段部分区域，共计约</a:t>
            </a:r>
            <a:r>
              <a:rPr lang="en-US" altLang="zh-CN" b="1" dirty="0">
                <a:solidFill>
                  <a:srgbClr val="AE5800"/>
                </a:solidFill>
                <a:latin typeface="宋体" panose="02010600030101010101" pitchFamily="2" charset="-122"/>
                <a:ea typeface="宋体" panose="02010600030101010101" pitchFamily="2" charset="-122"/>
                <a:cs typeface="宋体" panose="02010600030101010101" pitchFamily="2" charset="-122"/>
              </a:rPr>
              <a:t>19</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rPr>
              <a:t>万㎡，现诚挚面向全国征集项目升级改造规划方案，包括商业综合体总图方案、平面图、停车场及车位、垂直交通及货流梳理等相关方案</a:t>
            </a:r>
            <a:r>
              <a:rPr lang="zh-CN" altLang="zh-CN" b="1" dirty="0">
                <a:solidFill>
                  <a:srgbClr val="AE5800"/>
                </a:solidFill>
                <a:latin typeface="宋体" panose="02010600030101010101" pitchFamily="2" charset="-122"/>
                <a:ea typeface="宋体" panose="02010600030101010101" pitchFamily="2" charset="-122"/>
                <a:sym typeface="+mn-ea"/>
              </a:rPr>
              <a:t>。</a:t>
            </a:r>
            <a:endPar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8" name="文本框 7"/>
          <p:cNvSpPr txBox="1"/>
          <p:nvPr/>
        </p:nvSpPr>
        <p:spPr>
          <a:xfrm>
            <a:off x="690245" y="1898650"/>
            <a:ext cx="4866005" cy="1476375"/>
          </a:xfrm>
          <a:prstGeom prst="rect">
            <a:avLst/>
          </a:prstGeom>
          <a:noFill/>
        </p:spPr>
        <p:txBody>
          <a:bodyPr wrap="square" rtlCol="0">
            <a:spAutoFit/>
            <a:scene3d>
              <a:camera prst="orthographicFront"/>
              <a:lightRig rig="threePt" dir="t"/>
            </a:scene3d>
          </a:bodyPr>
          <a:lstStyle/>
          <a:p>
            <a:pPr algn="ctr" fontAlgn="auto">
              <a:lnSpc>
                <a:spcPct val="150000"/>
              </a:lnSpc>
            </a:pPr>
            <a:r>
              <a:rPr lang="zh-CN" altLang="en-US" sz="6000" b="1" dirty="0">
                <a:solidFill>
                  <a:srgbClr val="C00000"/>
                </a:solidFill>
                <a:effectLst>
                  <a:outerShdw blurRad="38100" dist="25400" dir="5400000" algn="ctr" rotWithShape="0">
                    <a:srgbClr val="6E747A">
                      <a:alpha val="43000"/>
                    </a:srgbClr>
                  </a:outerShdw>
                </a:effectLst>
                <a:uFillTx/>
                <a:latin typeface="+中文标题" charset="0"/>
                <a:ea typeface="+mj-ea"/>
              </a:rPr>
              <a:t>期待您的到来</a:t>
            </a:r>
            <a:endParaRPr lang="zh-CN" altLang="en-US" sz="6000" b="1" dirty="0">
              <a:solidFill>
                <a:srgbClr val="C00000"/>
              </a:solidFill>
              <a:effectLst>
                <a:outerShdw blurRad="38100" dist="25400" dir="5400000" algn="ctr" rotWithShape="0">
                  <a:srgbClr val="6E747A">
                    <a:alpha val="43000"/>
                  </a:srgbClr>
                </a:outerShdw>
              </a:effectLst>
              <a:uFillTx/>
              <a:latin typeface="+中文标题" charset="0"/>
              <a:ea typeface="+mj-ea"/>
            </a:endParaRPr>
          </a:p>
        </p:txBody>
      </p:sp>
      <p:pic>
        <p:nvPicPr>
          <p:cNvPr id="3" name="图片 2" descr="C:\Users\TK\Downloads\51miz-P1229531-4DB5NVUT.jpg51miz-P1229531-4DB5NVUT"/>
          <p:cNvPicPr>
            <a:picLocks noChangeAspect="1" noChangeArrowheads="1"/>
          </p:cNvPicPr>
          <p:nvPr/>
        </p:nvPicPr>
        <p:blipFill>
          <a:blip r:embed="rId1" cstate="print"/>
          <a:srcRect r="-23836"/>
          <a:stretch>
            <a:fillRect/>
          </a:stretch>
        </p:blipFill>
        <p:spPr bwMode="auto">
          <a:xfrm>
            <a:off x="5354955" y="-3810"/>
            <a:ext cx="8467090" cy="5755005"/>
          </a:xfrm>
          <a:prstGeom prst="trapezoid">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2"/>
          <p:cNvSpPr txBox="1">
            <a:spLocks noChangeArrowheads="1"/>
          </p:cNvSpPr>
          <p:nvPr/>
        </p:nvSpPr>
        <p:spPr bwMode="auto">
          <a:xfrm>
            <a:off x="335868" y="5216875"/>
            <a:ext cx="5873751"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90204" pitchFamily="34" charset="0"/>
                <a:ea typeface="宋体" panose="02010600030101010101" pitchFamily="2" charset="-122"/>
              </a:defRPr>
            </a:lvl1pPr>
            <a:lvl2pPr marL="742950" indent="-285750" eaLnBrk="0" hangingPunct="0">
              <a:defRPr>
                <a:solidFill>
                  <a:schemeClr val="tx1"/>
                </a:solidFill>
                <a:latin typeface="Arial" panose="020B0604020202090204" pitchFamily="34" charset="0"/>
                <a:ea typeface="宋体" panose="02010600030101010101" pitchFamily="2" charset="-122"/>
              </a:defRPr>
            </a:lvl2pPr>
            <a:lvl3pPr marL="1143000" indent="-228600" eaLnBrk="0" hangingPunct="0">
              <a:defRPr>
                <a:solidFill>
                  <a:schemeClr val="tx1"/>
                </a:solidFill>
                <a:latin typeface="Arial" panose="020B0604020202090204" pitchFamily="34" charset="0"/>
                <a:ea typeface="宋体" panose="02010600030101010101" pitchFamily="2" charset="-122"/>
              </a:defRPr>
            </a:lvl3pPr>
            <a:lvl4pPr marL="1600200" indent="-228600" eaLnBrk="0" hangingPunct="0">
              <a:defRPr>
                <a:solidFill>
                  <a:schemeClr val="tx1"/>
                </a:solidFill>
                <a:latin typeface="Arial" panose="020B0604020202090204" pitchFamily="34" charset="0"/>
                <a:ea typeface="宋体" panose="02010600030101010101" pitchFamily="2" charset="-122"/>
              </a:defRPr>
            </a:lvl4pPr>
            <a:lvl5pPr marL="2057400" indent="-228600" eaLnBrk="0" hangingPunct="0">
              <a:defRPr>
                <a:solidFill>
                  <a:schemeClr val="tx1"/>
                </a:solidFill>
                <a:latin typeface="Arial" panose="020B060402020209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90204" pitchFamily="34" charset="0"/>
              <a:defRPr>
                <a:solidFill>
                  <a:schemeClr val="tx1"/>
                </a:solidFill>
                <a:latin typeface="Arial" panose="020B060402020209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90204" pitchFamily="34" charset="0"/>
              <a:defRPr>
                <a:solidFill>
                  <a:schemeClr val="tx1"/>
                </a:solidFill>
                <a:latin typeface="Arial" panose="020B060402020209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90204" pitchFamily="34" charset="0"/>
              <a:defRPr>
                <a:solidFill>
                  <a:schemeClr val="tx1"/>
                </a:solidFill>
                <a:latin typeface="Arial" panose="020B060402020209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90204" pitchFamily="34" charset="0"/>
              <a:defRPr>
                <a:solidFill>
                  <a:schemeClr val="tx1"/>
                </a:solidFill>
                <a:latin typeface="Arial" panose="020B0604020202090204" pitchFamily="34" charset="0"/>
                <a:ea typeface="宋体" panose="02010600030101010101" pitchFamily="2" charset="-122"/>
              </a:defRPr>
            </a:lvl9pPr>
          </a:lstStyle>
          <a:p>
            <a:pPr eaLnBrk="1" hangingPunct="1"/>
            <a:r>
              <a:rPr lang="en-US" altLang="zh-CN" sz="2135" dirty="0">
                <a:solidFill>
                  <a:srgbClr val="4D4948"/>
                </a:solidFill>
                <a:latin typeface="微软雅黑" panose="020B0503020204020204" pitchFamily="34" charset="-122"/>
                <a:ea typeface="微软雅黑" panose="020B0503020204020204" pitchFamily="34" charset="-122"/>
              </a:rPr>
              <a:t>     </a:t>
            </a:r>
            <a:r>
              <a:rPr lang="zh-CN" altLang="en-US" sz="2135" dirty="0">
                <a:solidFill>
                  <a:srgbClr val="4D4948"/>
                </a:solidFill>
                <a:latin typeface="微软雅黑" panose="020B0503020204020204" pitchFamily="34" charset="-122"/>
                <a:ea typeface="微软雅黑" panose="020B0503020204020204" pitchFamily="34" charset="-122"/>
              </a:rPr>
              <a:t>与您携手，共创未来</a:t>
            </a:r>
            <a:endParaRPr lang="zh-CN" altLang="en-US" sz="2135" dirty="0">
              <a:solidFill>
                <a:srgbClr val="4D4948"/>
              </a:solidFill>
              <a:latin typeface="微软雅黑" panose="020B0503020204020204" pitchFamily="34" charset="-122"/>
              <a:ea typeface="微软雅黑" panose="020B0503020204020204" pitchFamily="34" charset="-122"/>
            </a:endParaRPr>
          </a:p>
        </p:txBody>
      </p:sp>
      <p:cxnSp>
        <p:nvCxnSpPr>
          <p:cNvPr id="7" name="直接连接符 44"/>
          <p:cNvCxnSpPr>
            <a:cxnSpLocks noChangeShapeType="1"/>
          </p:cNvCxnSpPr>
          <p:nvPr/>
        </p:nvCxnSpPr>
        <p:spPr bwMode="auto">
          <a:xfrm>
            <a:off x="191089" y="5750910"/>
            <a:ext cx="8748713" cy="0"/>
          </a:xfrm>
          <a:prstGeom prst="line">
            <a:avLst/>
          </a:prstGeom>
          <a:noFill/>
          <a:ln w="9525" cmpd="sng">
            <a:solidFill>
              <a:srgbClr val="504B4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p:cNvSpPr/>
          <p:nvPr/>
        </p:nvSpPr>
        <p:spPr>
          <a:xfrm>
            <a:off x="794385" y="5751195"/>
            <a:ext cx="8528685" cy="843280"/>
          </a:xfrm>
          <a:prstGeom prst="rect">
            <a:avLst/>
          </a:prstGeom>
          <a:ln>
            <a:noFill/>
          </a:ln>
          <a:extLst>
            <a:ext uri="{909E8E84-426E-40DD-AFC4-6F175D3DCCD1}">
              <a14:hiddenFill xmlns:a14="http://schemas.microsoft.com/office/drawing/2010/main">
                <a:solidFill>
                  <a:schemeClr val="accen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sym typeface="+mn-ea"/>
              </a:rPr>
              <a:t>邮        编：</a:t>
            </a:r>
            <a:r>
              <a:rPr lang="en-US" altLang="zh-CN" sz="2000">
                <a:sym typeface="+mn-ea"/>
              </a:rPr>
              <a:t>050000</a:t>
            </a:r>
            <a:endParaRPr lang="zh-CN" altLang="en-US" sz="2000"/>
          </a:p>
          <a:p>
            <a:pPr algn="l"/>
            <a:r>
              <a:rPr lang="zh-CN" altLang="en-US" sz="2000">
                <a:sym typeface="+mn-ea"/>
              </a:rPr>
              <a:t>联系邮箱：gkjtzhb@163.com</a:t>
            </a:r>
            <a:r>
              <a:rPr lang="en-US" altLang="zh-CN" sz="2000">
                <a:sym typeface="+mn-ea"/>
              </a:rPr>
              <a:t>  </a:t>
            </a:r>
            <a:endParaRPr lang="en-US" altLang="zh-CN" sz="2000">
              <a:sym typeface="+mn-ea"/>
            </a:endParaRPr>
          </a:p>
        </p:txBody>
      </p:sp>
      <p:sp>
        <p:nvSpPr>
          <p:cNvPr id="5" name="文本框 4"/>
          <p:cNvSpPr txBox="1"/>
          <p:nvPr/>
        </p:nvSpPr>
        <p:spPr>
          <a:xfrm>
            <a:off x="794385" y="3740785"/>
            <a:ext cx="10393680" cy="1198880"/>
          </a:xfrm>
          <a:prstGeom prst="rect">
            <a:avLst/>
          </a:prstGeom>
          <a:noFill/>
        </p:spPr>
        <p:txBody>
          <a:bodyPr wrap="square" rtlCol="0" anchor="t">
            <a:spAutoFit/>
          </a:bodyPr>
          <a:p>
            <a:pPr algn="l"/>
            <a:r>
              <a:rPr lang="zh-CN" altLang="en-US">
                <a:sym typeface="+mn-ea"/>
              </a:rPr>
              <a:t>联系我们：祁先生 </a:t>
            </a:r>
            <a:r>
              <a:rPr lang="en-US" altLang="zh-CN">
                <a:sym typeface="+mn-ea"/>
              </a:rPr>
              <a:t>     </a:t>
            </a:r>
            <a:r>
              <a:rPr lang="zh-CN" altLang="en-US">
                <a:sym typeface="+mn-ea"/>
              </a:rPr>
              <a:t>杨女士</a:t>
            </a:r>
            <a:r>
              <a:rPr lang="en-US" altLang="zh-CN">
                <a:sym typeface="+mn-ea"/>
              </a:rPr>
              <a:t>                                                   </a:t>
            </a:r>
            <a:endParaRPr lang="en-US" altLang="zh-CN">
              <a:sym typeface="+mn-ea"/>
            </a:endParaRPr>
          </a:p>
          <a:p>
            <a:pPr algn="l"/>
            <a:r>
              <a:rPr lang="zh-CN" altLang="en-US">
                <a:sym typeface="+mn-ea"/>
              </a:rPr>
              <a:t>联系地址</a:t>
            </a:r>
            <a:r>
              <a:rPr lang="en-US" altLang="zh-CN">
                <a:sym typeface="+mn-ea"/>
              </a:rPr>
              <a:t> </a:t>
            </a:r>
            <a:r>
              <a:rPr lang="zh-CN" altLang="en-US">
                <a:sym typeface="+mn-ea"/>
              </a:rPr>
              <a:t>：石家庄高新区长江大道158号</a:t>
            </a:r>
            <a:endParaRPr lang="zh-CN" altLang="en-US"/>
          </a:p>
          <a:p>
            <a:pPr algn="l"/>
            <a:r>
              <a:rPr lang="zh-CN" altLang="en-US">
                <a:sym typeface="+mn-ea"/>
              </a:rPr>
              <a:t>联系电话：0311-88807020 </a:t>
            </a:r>
            <a:r>
              <a:rPr lang="en-US" altLang="zh-CN">
                <a:sym typeface="+mn-ea"/>
              </a:rPr>
              <a:t>     0311-</a:t>
            </a:r>
            <a:r>
              <a:rPr lang="zh-CN" altLang="en-US">
                <a:sym typeface="+mn-ea"/>
              </a:rPr>
              <a:t>88807021</a:t>
            </a:r>
            <a:r>
              <a:rPr lang="en-US" altLang="zh-CN">
                <a:sym typeface="+mn-ea"/>
              </a:rPr>
              <a:t>                    </a:t>
            </a:r>
            <a:endParaRPr lang="en-US" altLang="zh-CN">
              <a:sym typeface="+mn-ea"/>
            </a:endParaRPr>
          </a:p>
          <a:p>
            <a:pPr algn="l"/>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6" name="文本框 5"/>
          <p:cNvSpPr txBox="1"/>
          <p:nvPr/>
        </p:nvSpPr>
        <p:spPr>
          <a:xfrm rot="18360000">
            <a:off x="5786120" y="5073650"/>
            <a:ext cx="345440" cy="1198880"/>
          </a:xfrm>
          <a:prstGeom prst="rect">
            <a:avLst/>
          </a:prstGeom>
          <a:noFill/>
        </p:spPr>
        <p:txBody>
          <a:bodyPr wrap="square" rtlCol="0">
            <a:spAutoFit/>
          </a:bodyPr>
          <a:lstStyle/>
          <a:p>
            <a:r>
              <a:rPr lang="zh-CN" altLang="en-US">
                <a:solidFill>
                  <a:schemeClr val="bg1"/>
                </a:solidFill>
              </a:rPr>
              <a:t>中山西路</a:t>
            </a:r>
            <a:endParaRPr lang="zh-CN" altLang="en-US">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090" y="966733"/>
            <a:ext cx="3372467" cy="569912"/>
          </a:xfrm>
        </p:spPr>
        <p:txBody>
          <a:bodyPr/>
          <a:lstStyle/>
          <a:p>
            <a:r>
              <a:rPr lang="zh-CN" altLang="en-US" sz="2400" dirty="0"/>
              <a:t>背景</a:t>
            </a:r>
            <a:endParaRPr lang="zh-CN" altLang="en-US" sz="2400" dirty="0"/>
          </a:p>
        </p:txBody>
      </p:sp>
      <p:sp>
        <p:nvSpPr>
          <p:cNvPr id="11" name="文本框 10"/>
          <p:cNvSpPr txBox="1"/>
          <p:nvPr/>
        </p:nvSpPr>
        <p:spPr>
          <a:xfrm>
            <a:off x="8173085" y="1699260"/>
            <a:ext cx="3067050" cy="4661535"/>
          </a:xfrm>
          <a:prstGeom prst="rect">
            <a:avLst/>
          </a:prstGeom>
          <a:noFill/>
        </p:spPr>
        <p:txBody>
          <a:bodyPr wrap="square" rtlCol="0">
            <a:spAutoFit/>
          </a:bodyPr>
          <a:lstStyle/>
          <a:p>
            <a:pPr>
              <a:lnSpc>
                <a:spcPct val="150000"/>
              </a:lnSpc>
            </a:pPr>
            <a:r>
              <a:rPr lang="en-US" altLang="zh-CN" b="1" dirty="0">
                <a:solidFill>
                  <a:srgbClr val="AE5800"/>
                </a:solidFill>
                <a:latin typeface="宋体" panose="02010600030101010101" pitchFamily="2" charset="-122"/>
                <a:ea typeface="宋体" panose="02010600030101010101" pitchFamily="2" charset="-122"/>
              </a:rPr>
              <a:t>    </a:t>
            </a:r>
            <a:r>
              <a:rPr lang="zh-CN" altLang="zh-CN" b="1" dirty="0">
                <a:solidFill>
                  <a:srgbClr val="AE5800"/>
                </a:solidFill>
                <a:latin typeface="宋体" panose="02010600030101010101" pitchFamily="2" charset="-122"/>
                <a:ea typeface="宋体" panose="02010600030101010101" pitchFamily="2" charset="-122"/>
              </a:rPr>
              <a:t>为深入贯彻落实河北省推进省会建设发展工作会议精神和省委、省政府《关于大力支持省会建设和高质量发展的意见》，实现国有资产保值增值，加快建设现代化、国际化、美丽省会城市地标性建筑步伐，引领区域商业产业高质量发展。</a:t>
            </a:r>
            <a:endParaRPr lang="zh-CN" altLang="zh-CN" b="1" dirty="0">
              <a:solidFill>
                <a:srgbClr val="AE5800"/>
              </a:solidFill>
              <a:latin typeface="宋体" panose="02010600030101010101" pitchFamily="2" charset="-122"/>
              <a:ea typeface="宋体" panose="02010600030101010101" pitchFamily="2" charset="-122"/>
            </a:endParaRPr>
          </a:p>
          <a:p>
            <a:pPr>
              <a:lnSpc>
                <a:spcPct val="150000"/>
              </a:lnSpc>
            </a:pPr>
            <a:endParaRPr lang="zh-CN" altLang="en-US" b="1" i="0" u="none" strike="noStrike" dirty="0">
              <a:solidFill>
                <a:srgbClr val="AE5800"/>
              </a:solidFill>
              <a:latin typeface="宋体" panose="02010600030101010101" pitchFamily="2" charset="-122"/>
              <a:ea typeface="宋体" panose="02010600030101010101" pitchFamily="2" charset="-122"/>
            </a:endParaRPr>
          </a:p>
          <a:p>
            <a:pPr>
              <a:lnSpc>
                <a:spcPct val="150000"/>
              </a:lnSpc>
            </a:pPr>
            <a:endParaRPr lang="zh-CN" altLang="en-US" b="1" i="0" u="none" strike="noStrike" dirty="0">
              <a:solidFill>
                <a:srgbClr val="AE5800"/>
              </a:solidFill>
              <a:latin typeface="宋体" panose="02010600030101010101" pitchFamily="2" charset="-122"/>
              <a:ea typeface="宋体" panose="02010600030101010101" pitchFamily="2" charset="-122"/>
            </a:endParaRPr>
          </a:p>
        </p:txBody>
      </p:sp>
      <p:pic>
        <p:nvPicPr>
          <p:cNvPr id="5" name="图片 4" descr="jhk-1627700627677"/>
          <p:cNvPicPr>
            <a:picLocks noChangeAspect="1"/>
          </p:cNvPicPr>
          <p:nvPr/>
        </p:nvPicPr>
        <p:blipFill>
          <a:blip r:embed="rId1"/>
          <a:stretch>
            <a:fillRect/>
          </a:stretch>
        </p:blipFill>
        <p:spPr>
          <a:xfrm>
            <a:off x="808355" y="1595120"/>
            <a:ext cx="7082155" cy="448437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6" name="文本框 5"/>
          <p:cNvSpPr txBox="1"/>
          <p:nvPr/>
        </p:nvSpPr>
        <p:spPr>
          <a:xfrm rot="18360000">
            <a:off x="5786120" y="5073650"/>
            <a:ext cx="345440" cy="1198880"/>
          </a:xfrm>
          <a:prstGeom prst="rect">
            <a:avLst/>
          </a:prstGeom>
          <a:noFill/>
        </p:spPr>
        <p:txBody>
          <a:bodyPr wrap="square" rtlCol="0">
            <a:spAutoFit/>
          </a:bodyPr>
          <a:lstStyle/>
          <a:p>
            <a:r>
              <a:rPr lang="zh-CN" altLang="en-US">
                <a:solidFill>
                  <a:schemeClr val="bg1"/>
                </a:solidFill>
              </a:rPr>
              <a:t>中山西路</a:t>
            </a:r>
            <a:endParaRPr lang="zh-CN" altLang="en-US">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090" y="966733"/>
            <a:ext cx="3372467" cy="569912"/>
          </a:xfrm>
        </p:spPr>
        <p:txBody>
          <a:bodyPr/>
          <a:lstStyle/>
          <a:p>
            <a:r>
              <a:rPr lang="zh-CN" altLang="en-US" sz="2400" dirty="0"/>
              <a:t>区位介绍</a:t>
            </a:r>
            <a:endParaRPr lang="zh-CN" altLang="en-US" sz="2400" dirty="0"/>
          </a:p>
        </p:txBody>
      </p:sp>
      <p:sp>
        <p:nvSpPr>
          <p:cNvPr id="11" name="文本框 10"/>
          <p:cNvSpPr txBox="1"/>
          <p:nvPr/>
        </p:nvSpPr>
        <p:spPr>
          <a:xfrm>
            <a:off x="8058150" y="1590675"/>
            <a:ext cx="3067050" cy="5077460"/>
          </a:xfrm>
          <a:prstGeom prst="rect">
            <a:avLst/>
          </a:prstGeom>
          <a:noFill/>
        </p:spPr>
        <p:txBody>
          <a:bodyPr wrap="square" rtlCol="0">
            <a:spAutoFit/>
          </a:bodyPr>
          <a:lstStyle/>
          <a:p>
            <a:pPr marR="0" lvl="0" algn="l" defTabSz="914400" rtl="0" eaLnBrk="1" latinLnBrk="0" hangingPunct="1">
              <a:lnSpc>
                <a:spcPct val="150000"/>
              </a:lnSpc>
              <a:buClrTx/>
              <a:buSzTx/>
              <a:buFont typeface="Wingdings" panose="05000000000000000000" pitchFamily="2" charset="2"/>
              <a:buChar char="Ø"/>
            </a:pPr>
            <a:r>
              <a:rPr lang="zh-CN" altLang="zh-CN" b="1" dirty="0">
                <a:solidFill>
                  <a:srgbClr val="AE5800"/>
                </a:solidFill>
                <a:latin typeface="宋体" panose="02010600030101010101" pitchFamily="2" charset="-122"/>
                <a:ea typeface="宋体" panose="02010600030101010101" pitchFamily="2" charset="-122"/>
                <a:sym typeface="+mn-ea"/>
              </a:rPr>
              <a:t>石家庄，河北省省会、简称“石”，</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河北省唯一特大城市，</a:t>
            </a:r>
            <a:r>
              <a:rPr lang="zh-CN" altLang="zh-CN" b="1" dirty="0">
                <a:solidFill>
                  <a:srgbClr val="AE5800"/>
                </a:solidFill>
                <a:latin typeface="宋体" panose="02010600030101010101" pitchFamily="2" charset="-122"/>
                <a:ea typeface="宋体" panose="02010600030101010101" pitchFamily="2" charset="-122"/>
                <a:sym typeface="+mn-ea"/>
              </a:rPr>
              <a:t>地处河北省西南部，旧称石门，</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常住人口1095万人，为</a:t>
            </a:r>
            <a:r>
              <a:rPr lang="zh-CN" altLang="zh-CN" b="1" dirty="0">
                <a:solidFill>
                  <a:srgbClr val="AE5800"/>
                </a:solidFill>
                <a:latin typeface="宋体" panose="02010600030101010101" pitchFamily="2" charset="-122"/>
                <a:ea typeface="宋体" panose="02010600030101010101" pitchFamily="2" charset="-122"/>
                <a:sym typeface="+mn-ea"/>
              </a:rPr>
              <a:t>京津冀一体化及区域中心城市。</a:t>
            </a:r>
            <a:endParaRPr kumimoji="0" lang="zh-CN" altLang="zh-CN" b="1" i="0" u="none" strike="noStrike" kern="1200" cap="none" spc="0" normalizeH="0" baseline="0" dirty="0">
              <a:solidFill>
                <a:srgbClr val="AE5800"/>
              </a:solidFill>
              <a:latin typeface="宋体" panose="02010600030101010101" pitchFamily="2" charset="-122"/>
              <a:ea typeface="宋体" panose="02010600030101010101" pitchFamily="2" charset="-122"/>
              <a:cs typeface="+mn-cs"/>
              <a:sym typeface="+mn-ea"/>
            </a:endParaRPr>
          </a:p>
          <a:p>
            <a:pPr marR="0" lvl="0" algn="l" defTabSz="914400" rtl="0" eaLnBrk="1" latinLnBrk="0" hangingPunct="1">
              <a:lnSpc>
                <a:spcPct val="150000"/>
              </a:lnSpc>
              <a:buClrTx/>
              <a:buSzTx/>
              <a:buFont typeface="Wingdings" panose="05000000000000000000" pitchFamily="2" charset="2"/>
              <a:buChar char="Ø"/>
            </a:pPr>
            <a:r>
              <a:rPr lang="zh-CN" altLang="zh-CN" b="1" dirty="0">
                <a:solidFill>
                  <a:srgbClr val="AE5800"/>
                </a:solidFill>
                <a:latin typeface="宋体" panose="02010600030101010101" pitchFamily="2" charset="-122"/>
                <a:ea typeface="宋体" panose="02010600030101010101" pitchFamily="2" charset="-122"/>
                <a:sym typeface="+mn-ea"/>
              </a:rPr>
              <a:t>城市高铁直通北京、上海、广州等1线城市。</a:t>
            </a:r>
            <a:endParaRPr kumimoji="0" lang="zh-CN" altLang="zh-CN" b="1" i="0" u="none" strike="noStrike" kern="1200" cap="none" spc="0" normalizeH="0" baseline="0" dirty="0">
              <a:solidFill>
                <a:srgbClr val="AE5800"/>
              </a:solidFill>
              <a:latin typeface="宋体" panose="02010600030101010101" pitchFamily="2" charset="-122"/>
              <a:ea typeface="宋体" panose="02010600030101010101" pitchFamily="2" charset="-122"/>
              <a:cs typeface="+mn-cs"/>
              <a:sym typeface="+mn-ea"/>
            </a:endParaRPr>
          </a:p>
          <a:p>
            <a:pPr marR="0" lvl="0" algn="l" defTabSz="914400" rtl="0" eaLnBrk="1" latinLnBrk="0" hangingPunct="1">
              <a:lnSpc>
                <a:spcPct val="150000"/>
              </a:lnSpc>
              <a:buClrTx/>
              <a:buSzTx/>
              <a:buFont typeface="Wingdings" panose="05000000000000000000" pitchFamily="2" charset="2"/>
              <a:buChar char="Ø"/>
            </a:pPr>
            <a:r>
              <a:rPr lang="zh-CN" altLang="zh-CN" b="1" dirty="0">
                <a:solidFill>
                  <a:srgbClr val="AE5800"/>
                </a:solidFill>
                <a:latin typeface="宋体" panose="02010600030101010101" pitchFamily="2" charset="-122"/>
                <a:ea typeface="宋体" panose="02010600030101010101" pitchFamily="2" charset="-122"/>
                <a:sym typeface="+mn-ea"/>
              </a:rPr>
              <a:t>石家庄正定国际机场直通全国各个城市。</a:t>
            </a:r>
            <a:endParaRPr kumimoji="0" lang="zh-CN" altLang="zh-CN" b="1" i="0" u="none" strike="noStrike" kern="1200" cap="none" spc="0" normalizeH="0" baseline="0" dirty="0">
              <a:solidFill>
                <a:srgbClr val="AE5800"/>
              </a:solidFill>
              <a:latin typeface="宋体" panose="02010600030101010101" pitchFamily="2" charset="-122"/>
              <a:ea typeface="宋体" panose="02010600030101010101" pitchFamily="2" charset="-122"/>
              <a:cs typeface="+mn-cs"/>
              <a:sym typeface="+mn-ea"/>
            </a:endParaRPr>
          </a:p>
          <a:p>
            <a:pPr>
              <a:lnSpc>
                <a:spcPct val="150000"/>
              </a:lnSpc>
            </a:pPr>
            <a:endParaRPr lang="zh-CN" altLang="en-US" b="1" i="0" u="none" strike="noStrike" dirty="0">
              <a:solidFill>
                <a:srgbClr val="AE5800"/>
              </a:solidFill>
              <a:latin typeface="宋体" panose="02010600030101010101" pitchFamily="2" charset="-122"/>
              <a:ea typeface="宋体" panose="02010600030101010101" pitchFamily="2" charset="-122"/>
            </a:endParaRPr>
          </a:p>
          <a:p>
            <a:pPr>
              <a:lnSpc>
                <a:spcPct val="150000"/>
              </a:lnSpc>
            </a:pPr>
            <a:endParaRPr lang="zh-CN" altLang="en-US" b="1" i="0" u="none" strike="noStrike" dirty="0">
              <a:solidFill>
                <a:srgbClr val="AE5800"/>
              </a:solidFill>
              <a:latin typeface="宋体" panose="02010600030101010101" pitchFamily="2" charset="-122"/>
              <a:ea typeface="宋体" panose="02010600030101010101" pitchFamily="2" charset="-122"/>
            </a:endParaRPr>
          </a:p>
        </p:txBody>
      </p:sp>
      <p:pic>
        <p:nvPicPr>
          <p:cNvPr id="4" name="图片 3" descr="1627702227(1)"/>
          <p:cNvPicPr>
            <a:picLocks noChangeAspect="1"/>
          </p:cNvPicPr>
          <p:nvPr/>
        </p:nvPicPr>
        <p:blipFill>
          <a:blip r:embed="rId1"/>
          <a:stretch>
            <a:fillRect/>
          </a:stretch>
        </p:blipFill>
        <p:spPr>
          <a:xfrm>
            <a:off x="855345" y="1537335"/>
            <a:ext cx="5840730" cy="51841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12" name="文本框 4"/>
          <p:cNvSpPr txBox="1"/>
          <p:nvPr/>
        </p:nvSpPr>
        <p:spPr>
          <a:xfrm rot="2054532">
            <a:off x="10022493" y="4559857"/>
            <a:ext cx="345440" cy="923330"/>
          </a:xfrm>
          <a:prstGeom prst="rect">
            <a:avLst/>
          </a:prstGeom>
          <a:noFill/>
        </p:spPr>
        <p:txBody>
          <a:bodyPr wrap="square" rtlCol="0">
            <a:spAutoFit/>
          </a:bodyPr>
          <a:lstStyle/>
          <a:p>
            <a:r>
              <a:rPr lang="zh-CN" altLang="en-US" dirty="0">
                <a:solidFill>
                  <a:schemeClr val="bg1"/>
                </a:solidFill>
              </a:rPr>
              <a:t>金山街</a:t>
            </a:r>
            <a:endParaRPr lang="zh-CN" altLang="en-US" dirty="0">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090" y="966733"/>
            <a:ext cx="3372467" cy="569912"/>
          </a:xfrm>
        </p:spPr>
        <p:txBody>
          <a:bodyPr/>
          <a:lstStyle/>
          <a:p>
            <a:r>
              <a:rPr lang="zh-CN" altLang="en-US" sz="2400" dirty="0"/>
              <a:t>区位介绍</a:t>
            </a:r>
            <a:endParaRPr lang="zh-CN" altLang="en-US" sz="2400" dirty="0"/>
          </a:p>
        </p:txBody>
      </p:sp>
      <p:sp>
        <p:nvSpPr>
          <p:cNvPr id="4" name="文本框 3"/>
          <p:cNvSpPr txBox="1"/>
          <p:nvPr/>
        </p:nvSpPr>
        <p:spPr>
          <a:xfrm>
            <a:off x="8087360" y="880110"/>
            <a:ext cx="3267710" cy="4754245"/>
          </a:xfrm>
          <a:prstGeom prst="rect">
            <a:avLst/>
          </a:prstGeom>
          <a:noFill/>
        </p:spPr>
        <p:txBody>
          <a:bodyPr wrap="square" rtlCol="0">
            <a:spAutoFit/>
          </a:bodyPr>
          <a:lstStyle/>
          <a:p>
            <a:pPr marL="0" marR="0" lvl="0" algn="l" defTabSz="914400" fontAlgn="base">
              <a:lnSpc>
                <a:spcPct val="150000"/>
              </a:lnSpc>
              <a:buClr>
                <a:srgbClr val="FF0000"/>
              </a:buClr>
              <a:buSzTx/>
              <a:buFont typeface="Wingdings" panose="05000000000000000000" pitchFamily="2" charset="2"/>
              <a:buNone/>
              <a:defRPr/>
            </a:pPr>
            <a:r>
              <a:rPr lang="en-US" altLang="zh-CN" sz="2200"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zh-CN" sz="1800" b="1" dirty="0">
                <a:solidFill>
                  <a:srgbClr val="AE5800"/>
                </a:solidFill>
                <a:latin typeface="宋体" panose="02010600030101010101" pitchFamily="2" charset="-122"/>
                <a:ea typeface="宋体" panose="02010600030101010101" pitchFamily="2" charset="-122"/>
                <a:sym typeface="+mn-ea"/>
              </a:rPr>
              <a:t>本</a:t>
            </a:r>
            <a:r>
              <a:rPr lang="zh-CN" altLang="zh-CN" b="1" dirty="0">
                <a:solidFill>
                  <a:srgbClr val="AE5800"/>
                </a:solidFill>
                <a:latin typeface="宋体" panose="02010600030101010101" pitchFamily="2" charset="-122"/>
                <a:ea typeface="宋体" panose="02010600030101010101" pitchFamily="2" charset="-122"/>
                <a:sym typeface="+mn-ea"/>
              </a:rPr>
              <a:t>项目位于石家庄高新技术产业开发区，高新技术产业开发区是京津石高新技术产业带的重要组成部分，位置处于市中心东侧，</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常住人口</a:t>
            </a:r>
            <a:r>
              <a:rPr lang="en-US" altLang="zh-CN"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30</a:t>
            </a: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万人，区域内企业2400余家，员工及流动人口15万人，其18-35岁年轻人及中青年人群比例在石家庄市最高，具有良好的商业经济发展环境。</a:t>
            </a:r>
            <a:endParaRPr lang="zh-CN" altLang="zh-CN" b="1" dirty="0">
              <a:solidFill>
                <a:srgbClr val="AE5800"/>
              </a:solidFill>
              <a:latin typeface="宋体" panose="02010600030101010101" pitchFamily="2" charset="-122"/>
              <a:ea typeface="宋体" panose="02010600030101010101" pitchFamily="2" charset="-122"/>
            </a:endParaRPr>
          </a:p>
          <a:p>
            <a:pPr marL="0" marR="0" lvl="0" algn="l" defTabSz="914400" fontAlgn="base">
              <a:lnSpc>
                <a:spcPct val="150000"/>
              </a:lnSpc>
              <a:buClr>
                <a:srgbClr val="FF0000"/>
              </a:buClr>
              <a:buSzTx/>
              <a:buFont typeface="Wingdings" panose="05000000000000000000" pitchFamily="2" charset="2"/>
              <a:buNone/>
              <a:defRPr/>
            </a:pPr>
            <a:endParaRPr dirty="0">
              <a:solidFill>
                <a:srgbClr val="000000"/>
              </a:solidFill>
              <a:effectLst/>
              <a:latin typeface="宋体" panose="02010600030101010101" pitchFamily="2" charset="-122"/>
              <a:ea typeface="宋体" panose="02010600030101010101" pitchFamily="2" charset="-122"/>
              <a:sym typeface="+mn-ea"/>
            </a:endParaRPr>
          </a:p>
        </p:txBody>
      </p:sp>
      <p:pic>
        <p:nvPicPr>
          <p:cNvPr id="24579" name="图片 1" descr="874525026173050535"/>
          <p:cNvPicPr>
            <a:picLocks noChangeAspect="1"/>
          </p:cNvPicPr>
          <p:nvPr/>
        </p:nvPicPr>
        <p:blipFill>
          <a:blip r:embed="rId1"/>
          <a:stretch>
            <a:fillRect/>
          </a:stretch>
        </p:blipFill>
        <p:spPr>
          <a:xfrm>
            <a:off x="840740" y="1645285"/>
            <a:ext cx="2955925" cy="3855085"/>
          </a:xfrm>
          <a:prstGeom prst="rect">
            <a:avLst/>
          </a:prstGeom>
          <a:noFill/>
          <a:ln w="9525">
            <a:noFill/>
          </a:ln>
        </p:spPr>
      </p:pic>
      <p:pic>
        <p:nvPicPr>
          <p:cNvPr id="24580" name="图片 2" descr="timg00QENVFZ"/>
          <p:cNvPicPr>
            <a:picLocks noChangeAspect="1"/>
          </p:cNvPicPr>
          <p:nvPr/>
        </p:nvPicPr>
        <p:blipFill>
          <a:blip r:embed="rId2"/>
          <a:stretch>
            <a:fillRect/>
          </a:stretch>
        </p:blipFill>
        <p:spPr>
          <a:xfrm>
            <a:off x="4150995" y="1437640"/>
            <a:ext cx="3890010" cy="3182620"/>
          </a:xfrm>
          <a:prstGeom prst="rect">
            <a:avLst/>
          </a:prstGeom>
          <a:noFill/>
          <a:ln w="9525">
            <a:noFill/>
          </a:ln>
        </p:spPr>
      </p:pic>
      <p:cxnSp>
        <p:nvCxnSpPr>
          <p:cNvPr id="5" name="直接箭头连接符 4"/>
          <p:cNvCxnSpPr/>
          <p:nvPr/>
        </p:nvCxnSpPr>
        <p:spPr>
          <a:xfrm flipV="1">
            <a:off x="1265555" y="3303270"/>
            <a:ext cx="3564255" cy="1137285"/>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sp>
        <p:nvSpPr>
          <p:cNvPr id="6" name="矩形 5"/>
          <p:cNvSpPr/>
          <p:nvPr/>
        </p:nvSpPr>
        <p:spPr>
          <a:xfrm>
            <a:off x="4210685" y="5194935"/>
            <a:ext cx="1286510" cy="542290"/>
          </a:xfrm>
          <a:prstGeom prst="rect">
            <a:avLst/>
          </a:prstGeom>
          <a:ln>
            <a:noFill/>
            <a:headEnd type="none" w="med" len="med"/>
            <a:tailEnd type="none" w="med" len="med"/>
          </a:ln>
          <a:extLst>
            <a:ext uri="{909E8E84-426E-40DD-AFC4-6F175D3DCCD1}">
              <a14:hiddenFill xmlns:a14="http://schemas.microsoft.com/office/drawing/2010/main">
                <a:solidFill>
                  <a:schemeClr val="accent1"/>
                </a:solidFill>
              </a14:hiddenFill>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lstStyle>
            <a:lvl1pPr marL="0" lvl="0" indent="0" algn="l" defTabSz="914400" rtl="0" eaLnBrk="1" fontAlgn="base" latinLnBrk="0" hangingPunct="1">
              <a:lnSpc>
                <a:spcPct val="100000"/>
              </a:lnSpc>
              <a:spcBef>
                <a:spcPct val="0"/>
              </a:spcBef>
              <a:spcAft>
                <a:spcPct val="0"/>
              </a:spcAft>
              <a:buFont typeface="Arial" panose="020B0604020202090204" pitchFamily="34" charset="0"/>
              <a:buNone/>
              <a:defRPr sz="1600" b="0" i="0" u="none" kern="1200" baseline="0">
                <a:solidFill>
                  <a:schemeClr val="tx1"/>
                </a:solidFill>
                <a:latin typeface="Calibri" panose="020F050202020403020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90204" pitchFamily="34" charset="0"/>
              <a:buNone/>
              <a:defRPr sz="1600" b="0" i="0" u="none" kern="1200" baseline="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90204" pitchFamily="34" charset="0"/>
              <a:buNone/>
              <a:defRPr sz="1600" b="0" i="0" u="none" kern="1200" baseline="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90204" pitchFamily="34" charset="0"/>
              <a:buNone/>
              <a:defRPr sz="1600" b="0" i="0" u="none" kern="1200" baseline="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90204" pitchFamily="34" charset="0"/>
              <a:buNone/>
              <a:defRPr sz="1600" b="0" i="0" u="none" kern="1200" baseline="0">
                <a:solidFill>
                  <a:schemeClr val="tx1"/>
                </a:solidFill>
                <a:latin typeface="Calibri" panose="020F0502020204030204" charset="0"/>
                <a:ea typeface="宋体" panose="02010600030101010101" pitchFamily="2" charset="-122"/>
                <a:cs typeface="+mn-cs"/>
              </a:defRPr>
            </a:lvl5pPr>
          </a:lstStyle>
          <a:p>
            <a:pPr lvl="0" fontAlgn="base"/>
            <a:r>
              <a:rPr lang="zh-CN" altLang="en-US" sz="2400" b="1" strike="noStrike" noProof="1">
                <a:solidFill>
                  <a:srgbClr val="FF0000"/>
                </a:solidFill>
                <a:latin typeface="Times New Roman" panose="02020503050405090304" pitchFamily="18" charset="0"/>
              </a:rPr>
              <a:t>高新区</a:t>
            </a:r>
            <a:endParaRPr lang="zh-CN" altLang="en-US" sz="2400" b="1" strike="noStrike" noProof="1">
              <a:solidFill>
                <a:srgbClr val="FF0000"/>
              </a:solidFill>
              <a:latin typeface="Times New Roman" panose="02020503050405090304" pitchFamily="18" charset="0"/>
            </a:endParaRPr>
          </a:p>
        </p:txBody>
      </p:sp>
      <p:cxnSp>
        <p:nvCxnSpPr>
          <p:cNvPr id="7" name="直接箭头连接符 6"/>
          <p:cNvCxnSpPr/>
          <p:nvPr/>
        </p:nvCxnSpPr>
        <p:spPr>
          <a:xfrm flipH="1">
            <a:off x="4829810" y="3543935"/>
            <a:ext cx="1501140" cy="1539875"/>
          </a:xfrm>
          <a:prstGeom prst="straightConnector1">
            <a:avLst/>
          </a:prstGeom>
          <a:ln>
            <a:solidFill>
              <a:srgbClr val="FF0000"/>
            </a:solidFill>
            <a:headEnd type="none" w="med" len="med"/>
            <a:tailEnd type="arrow" w="med" len="med"/>
          </a:ln>
        </p:spPr>
        <p:style>
          <a:lnRef idx="3">
            <a:schemeClr val="accent4"/>
          </a:lnRef>
          <a:fillRef idx="0">
            <a:schemeClr val="accent4"/>
          </a:fillRef>
          <a:effectRef idx="2">
            <a:schemeClr val="accent4"/>
          </a:effectRef>
          <a:fontRef idx="minor">
            <a:schemeClr val="tx1"/>
          </a:fontRef>
        </p:style>
      </p:cxn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090" y="966733"/>
            <a:ext cx="3372467" cy="569912"/>
          </a:xfrm>
        </p:spPr>
        <p:txBody>
          <a:bodyPr/>
          <a:lstStyle/>
          <a:p>
            <a:r>
              <a:rPr lang="zh-CN" altLang="en-US" sz="2400" dirty="0"/>
              <a:t>区位介绍</a:t>
            </a:r>
            <a:endParaRPr lang="zh-CN" altLang="en-US" sz="2400" dirty="0"/>
          </a:p>
        </p:txBody>
      </p:sp>
      <p:pic>
        <p:nvPicPr>
          <p:cNvPr id="8" name="图片 7"/>
          <p:cNvPicPr>
            <a:picLocks noChangeAspect="1"/>
          </p:cNvPicPr>
          <p:nvPr/>
        </p:nvPicPr>
        <p:blipFill>
          <a:blip r:embed="rId1"/>
          <a:stretch>
            <a:fillRect/>
          </a:stretch>
        </p:blipFill>
        <p:spPr>
          <a:xfrm>
            <a:off x="884555" y="1536065"/>
            <a:ext cx="6879590" cy="5088255"/>
          </a:xfrm>
          <a:prstGeom prst="rect">
            <a:avLst/>
          </a:prstGeom>
        </p:spPr>
      </p:pic>
      <p:sp>
        <p:nvSpPr>
          <p:cNvPr id="16" name="文本框 15"/>
          <p:cNvSpPr txBox="1"/>
          <p:nvPr/>
        </p:nvSpPr>
        <p:spPr>
          <a:xfrm>
            <a:off x="7970520" y="1536700"/>
            <a:ext cx="3794125" cy="4246245"/>
          </a:xfrm>
          <a:prstGeom prst="rect">
            <a:avLst/>
          </a:prstGeom>
          <a:noFill/>
        </p:spPr>
        <p:txBody>
          <a:bodyPr wrap="square" rtlCol="0">
            <a:spAutoFit/>
          </a:bodyPr>
          <a:lstStyle/>
          <a:p>
            <a:pPr marL="0" marR="0" lvl="0" indent="0" algn="l" defTabSz="914400" fontAlgn="base">
              <a:lnSpc>
                <a:spcPct val="150000"/>
              </a:lnSpc>
              <a:spcBef>
                <a:spcPct val="0"/>
              </a:spcBef>
              <a:spcAft>
                <a:spcPct val="0"/>
              </a:spcAft>
              <a:buClr>
                <a:srgbClr val="FF0000"/>
              </a:buClr>
              <a:buSzTx/>
              <a:buFont typeface="Wingdings" panose="05000000000000000000" pitchFamily="2" charset="2"/>
              <a:buNone/>
              <a:defRPr/>
            </a:pPr>
            <a:r>
              <a:rPr b="1" dirty="0">
                <a:solidFill>
                  <a:srgbClr val="AE5800"/>
                </a:solidFill>
                <a:latin typeface="宋体" panose="02010600030101010101" pitchFamily="2" charset="-122"/>
                <a:ea typeface="宋体" panose="02010600030101010101" pitchFamily="2" charset="-122"/>
                <a:sym typeface="+mn-ea"/>
              </a:rPr>
              <a:t>星辰商业广场项目位于石家庄高新区主干道长江大道与秦岭大街交汇处西南侧，交通条件十分便利--步行2分钟到达石家庄地铁1号线火炬广场站；驱车3分钟到达石家庄东站，12分钟到达在建的石雄高铁高新区站，30分钟到达石家庄正定国际机场；10公里辐射圈范围内覆盖市中心、藁城区、栾城区。</a:t>
            </a:r>
            <a:endParaRPr b="1" dirty="0">
              <a:solidFill>
                <a:srgbClr val="AE5800"/>
              </a:solidFill>
              <a:latin typeface="宋体" panose="02010600030101010101" pitchFamily="2" charset="-122"/>
              <a:ea typeface="宋体" panose="02010600030101010101" pitchFamily="2" charset="-122"/>
              <a:sym typeface="+mn-ea"/>
            </a:endParaRPr>
          </a:p>
          <a:p>
            <a:pPr marL="0" marR="0" lvl="0" indent="0" algn="l" defTabSz="914400" fontAlgn="base">
              <a:lnSpc>
                <a:spcPct val="150000"/>
              </a:lnSpc>
              <a:spcBef>
                <a:spcPct val="0"/>
              </a:spcBef>
              <a:spcAft>
                <a:spcPct val="0"/>
              </a:spcAft>
              <a:buClr>
                <a:srgbClr val="FF0000"/>
              </a:buClr>
              <a:buSzTx/>
              <a:buFont typeface="Wingdings" panose="05000000000000000000" pitchFamily="2" charset="2"/>
              <a:buNone/>
              <a:defRPr/>
            </a:pPr>
            <a:r>
              <a:rPr lang="zh-CN" altLang="en-US"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rPr>
              <a:t>   </a:t>
            </a:r>
            <a:endParaRPr lang="zh-CN" altLang="en-US" sz="1600" b="1" dirty="0">
              <a:solidFill>
                <a:srgbClr val="AE58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6" name="文本框 5"/>
          <p:cNvSpPr txBox="1"/>
          <p:nvPr/>
        </p:nvSpPr>
        <p:spPr>
          <a:xfrm rot="18360000">
            <a:off x="5786120" y="5073650"/>
            <a:ext cx="345440" cy="1198880"/>
          </a:xfrm>
          <a:prstGeom prst="rect">
            <a:avLst/>
          </a:prstGeom>
          <a:noFill/>
        </p:spPr>
        <p:txBody>
          <a:bodyPr wrap="square" rtlCol="0">
            <a:spAutoFit/>
          </a:bodyPr>
          <a:lstStyle/>
          <a:p>
            <a:r>
              <a:rPr lang="zh-CN" altLang="en-US">
                <a:solidFill>
                  <a:schemeClr val="bg1"/>
                </a:solidFill>
              </a:rPr>
              <a:t>中山西路</a:t>
            </a:r>
            <a:endParaRPr lang="zh-CN" altLang="en-US">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090" y="966733"/>
            <a:ext cx="3372467" cy="569912"/>
          </a:xfrm>
        </p:spPr>
        <p:txBody>
          <a:bodyPr/>
          <a:lstStyle/>
          <a:p>
            <a:r>
              <a:rPr lang="zh-CN" altLang="en-US" sz="2400" dirty="0"/>
              <a:t>项目概况</a:t>
            </a:r>
            <a:endParaRPr lang="zh-CN" altLang="en-US" sz="2400" dirty="0"/>
          </a:p>
        </p:txBody>
      </p:sp>
      <p:pic>
        <p:nvPicPr>
          <p:cNvPr id="3" name="图片 2"/>
          <p:cNvPicPr>
            <a:picLocks noChangeAspect="1"/>
          </p:cNvPicPr>
          <p:nvPr/>
        </p:nvPicPr>
        <p:blipFill rotWithShape="1">
          <a:blip r:embed="rId1"/>
          <a:srcRect t="13005" b="9833"/>
          <a:stretch>
            <a:fillRect/>
          </a:stretch>
        </p:blipFill>
        <p:spPr>
          <a:xfrm>
            <a:off x="732155" y="1699260"/>
            <a:ext cx="7243445" cy="4657090"/>
          </a:xfrm>
          <a:prstGeom prst="rect">
            <a:avLst/>
          </a:prstGeom>
        </p:spPr>
      </p:pic>
      <p:sp>
        <p:nvSpPr>
          <p:cNvPr id="11" name="文本框 10"/>
          <p:cNvSpPr txBox="1"/>
          <p:nvPr/>
        </p:nvSpPr>
        <p:spPr>
          <a:xfrm>
            <a:off x="8831580" y="1694815"/>
            <a:ext cx="2301240" cy="4661535"/>
          </a:xfrm>
          <a:prstGeom prst="rect">
            <a:avLst/>
          </a:prstGeom>
          <a:noFill/>
        </p:spPr>
        <p:txBody>
          <a:bodyPr wrap="square" rtlCol="0">
            <a:spAutoFit/>
          </a:bodyPr>
          <a:lstStyle/>
          <a:p>
            <a:pPr>
              <a:lnSpc>
                <a:spcPct val="150000"/>
              </a:lnSpc>
            </a:pPr>
            <a:r>
              <a:rPr lang="en-US" altLang="zh-CN" b="1" dirty="0">
                <a:solidFill>
                  <a:srgbClr val="AE5800"/>
                </a:solidFill>
                <a:latin typeface="宋体" panose="02010600030101010101" pitchFamily="2" charset="-122"/>
                <a:ea typeface="宋体" panose="02010600030101010101" pitchFamily="2" charset="-122"/>
              </a:rPr>
              <a:t>   </a:t>
            </a:r>
            <a:r>
              <a:rPr lang="zh-CN" altLang="zh-CN" b="1" dirty="0">
                <a:solidFill>
                  <a:srgbClr val="AE5800"/>
                </a:solidFill>
                <a:latin typeface="宋体" panose="02010600030101010101" pitchFamily="2" charset="-122"/>
                <a:ea typeface="宋体" panose="02010600030101010101" pitchFamily="2" charset="-122"/>
              </a:rPr>
              <a:t>  星辰商业广场为石家庄市财茂投资开发有限责任公司旗下商业地产项目，占地面积</a:t>
            </a:r>
            <a:r>
              <a:rPr lang="en-US" altLang="zh-CN" b="1" dirty="0">
                <a:solidFill>
                  <a:srgbClr val="AE5800"/>
                </a:solidFill>
                <a:latin typeface="宋体" panose="02010600030101010101" pitchFamily="2" charset="-122"/>
                <a:ea typeface="宋体" panose="02010600030101010101" pitchFamily="2" charset="-122"/>
              </a:rPr>
              <a:t>133</a:t>
            </a:r>
            <a:r>
              <a:rPr lang="zh-CN" altLang="zh-CN" b="1" dirty="0">
                <a:solidFill>
                  <a:srgbClr val="AE5800"/>
                </a:solidFill>
                <a:latin typeface="宋体" panose="02010600030101010101" pitchFamily="2" charset="-122"/>
                <a:ea typeface="宋体" panose="02010600030101010101" pitchFamily="2" charset="-122"/>
              </a:rPr>
              <a:t>亩，总建筑面积</a:t>
            </a:r>
            <a:r>
              <a:rPr lang="en-US" altLang="zh-CN" b="1" dirty="0">
                <a:solidFill>
                  <a:srgbClr val="AE5800"/>
                </a:solidFill>
                <a:latin typeface="宋体" panose="02010600030101010101" pitchFamily="2" charset="-122"/>
                <a:ea typeface="宋体" panose="02010600030101010101" pitchFamily="2" charset="-122"/>
              </a:rPr>
              <a:t>24.9</a:t>
            </a:r>
            <a:r>
              <a:rPr lang="zh-CN" altLang="zh-CN" b="1" dirty="0">
                <a:solidFill>
                  <a:srgbClr val="AE5800"/>
                </a:solidFill>
                <a:latin typeface="宋体" panose="02010600030101010101" pitchFamily="2" charset="-122"/>
                <a:ea typeface="宋体" panose="02010600030101010101" pitchFamily="2" charset="-122"/>
              </a:rPr>
              <a:t>万㎡。地上</a:t>
            </a:r>
            <a:r>
              <a:rPr lang="en-US" altLang="zh-CN" b="1" dirty="0">
                <a:solidFill>
                  <a:srgbClr val="AE5800"/>
                </a:solidFill>
                <a:latin typeface="宋体" panose="02010600030101010101" pitchFamily="2" charset="-122"/>
                <a:ea typeface="宋体" panose="02010600030101010101" pitchFamily="2" charset="-122"/>
              </a:rPr>
              <a:t>4</a:t>
            </a:r>
            <a:r>
              <a:rPr lang="zh-CN" altLang="zh-CN" b="1" dirty="0">
                <a:solidFill>
                  <a:srgbClr val="AE5800"/>
                </a:solidFill>
                <a:latin typeface="宋体" panose="02010600030101010101" pitchFamily="2" charset="-122"/>
                <a:ea typeface="宋体" panose="02010600030101010101" pitchFamily="2" charset="-122"/>
              </a:rPr>
              <a:t>层，地下</a:t>
            </a:r>
            <a:r>
              <a:rPr lang="en-US" altLang="zh-CN" b="1" dirty="0">
                <a:solidFill>
                  <a:srgbClr val="AE5800"/>
                </a:solidFill>
                <a:latin typeface="宋体" panose="02010600030101010101" pitchFamily="2" charset="-122"/>
                <a:ea typeface="宋体" panose="02010600030101010101" pitchFamily="2" charset="-122"/>
              </a:rPr>
              <a:t>2</a:t>
            </a:r>
            <a:r>
              <a:rPr lang="zh-CN" altLang="zh-CN" b="1" dirty="0">
                <a:solidFill>
                  <a:srgbClr val="AE5800"/>
                </a:solidFill>
                <a:latin typeface="宋体" panose="02010600030101010101" pitchFamily="2" charset="-122"/>
                <a:ea typeface="宋体" panose="02010600030101010101" pitchFamily="2" charset="-122"/>
              </a:rPr>
              <a:t>层，建筑形式</a:t>
            </a:r>
            <a:r>
              <a:rPr lang="zh-CN" altLang="zh-CN" b="1" dirty="0">
                <a:solidFill>
                  <a:srgbClr val="AE5800"/>
                </a:solidFill>
                <a:latin typeface="宋体" panose="02010600030101010101" pitchFamily="2" charset="-122"/>
                <a:ea typeface="宋体" panose="02010600030101010101" pitchFamily="2" charset="-122"/>
                <a:sym typeface="+mn-ea"/>
              </a:rPr>
              <a:t>为单体式商业综合体，广场中间区域具备独特的下沉式广场结构</a:t>
            </a:r>
            <a:r>
              <a:rPr lang="zh-CN" altLang="en-US" b="1" dirty="0">
                <a:solidFill>
                  <a:srgbClr val="AE5800"/>
                </a:solidFill>
                <a:latin typeface="宋体" panose="02010600030101010101" pitchFamily="2" charset="-122"/>
                <a:ea typeface="宋体" panose="02010600030101010101" pitchFamily="2" charset="-122"/>
              </a:rPr>
              <a:t>。</a:t>
            </a:r>
            <a:endParaRPr lang="zh-CN" altLang="en-US" b="1" i="0" u="none" strike="noStrike" dirty="0">
              <a:solidFill>
                <a:srgbClr val="AE5800"/>
              </a:solidFill>
              <a:latin typeface="宋体" panose="02010600030101010101" pitchFamily="2" charset="-122"/>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6" name="文本框 5"/>
          <p:cNvSpPr txBox="1"/>
          <p:nvPr/>
        </p:nvSpPr>
        <p:spPr>
          <a:xfrm rot="18360000">
            <a:off x="5786120" y="5073650"/>
            <a:ext cx="345440" cy="1198880"/>
          </a:xfrm>
          <a:prstGeom prst="rect">
            <a:avLst/>
          </a:prstGeom>
          <a:noFill/>
        </p:spPr>
        <p:txBody>
          <a:bodyPr wrap="square" rtlCol="0">
            <a:spAutoFit/>
          </a:bodyPr>
          <a:lstStyle/>
          <a:p>
            <a:r>
              <a:rPr lang="zh-CN" altLang="en-US">
                <a:solidFill>
                  <a:schemeClr val="bg1"/>
                </a:solidFill>
              </a:rPr>
              <a:t>中山西路</a:t>
            </a:r>
            <a:endParaRPr lang="zh-CN" altLang="en-US">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14" name="内容占位符 13"/>
          <p:cNvSpPr>
            <a:spLocks noGrp="1"/>
          </p:cNvSpPr>
          <p:nvPr>
            <p:ph sz="quarter" idx="15"/>
          </p:nvPr>
        </p:nvSpPr>
        <p:spPr>
          <a:xfrm>
            <a:off x="732090" y="966733"/>
            <a:ext cx="3372467" cy="569912"/>
          </a:xfrm>
        </p:spPr>
        <p:txBody>
          <a:bodyPr/>
          <a:p>
            <a:r>
              <a:rPr lang="zh-CN" altLang="en-US" sz="2400" dirty="0"/>
              <a:t>项目概况</a:t>
            </a:r>
            <a:endParaRPr lang="zh-CN" altLang="en-US" sz="2400" dirty="0"/>
          </a:p>
        </p:txBody>
      </p:sp>
      <p:graphicFrame>
        <p:nvGraphicFramePr>
          <p:cNvPr id="54331" name="表格 54330"/>
          <p:cNvGraphicFramePr/>
          <p:nvPr>
            <p:custDataLst>
              <p:tags r:id="rId1"/>
            </p:custDataLst>
          </p:nvPr>
        </p:nvGraphicFramePr>
        <p:xfrm>
          <a:off x="971550" y="1667510"/>
          <a:ext cx="6266180" cy="4579620"/>
        </p:xfrm>
        <a:graphic>
          <a:graphicData uri="http://schemas.openxmlformats.org/drawingml/2006/table">
            <a:tbl>
              <a:tblPr/>
              <a:tblGrid>
                <a:gridCol w="1447165"/>
                <a:gridCol w="1746250"/>
                <a:gridCol w="1566545"/>
                <a:gridCol w="1506220"/>
              </a:tblGrid>
              <a:tr h="508635">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endParaRPr lang="zh-CN" altLang="en-US" sz="1400" b="1" dirty="0">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建筑面积（㎡）</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使用面积（㎡）</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层高（</a:t>
                      </a:r>
                      <a:r>
                        <a:rPr lang="en-US" altLang="zh-CN" sz="1400" b="1">
                          <a:latin typeface="宋体" panose="02010600030101010101" pitchFamily="2" charset="-122"/>
                        </a:rPr>
                        <a:t>m</a:t>
                      </a:r>
                      <a:r>
                        <a:rPr lang="zh-CN" altLang="en-US" sz="1400" b="1">
                          <a:latin typeface="宋体" panose="02010600030101010101" pitchFamily="2" charset="-122"/>
                        </a:rPr>
                        <a:t>）</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8000">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一层</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latin typeface="宋体" panose="02010600030101010101" pitchFamily="2" charset="-122"/>
                        </a:rPr>
                        <a:t>41655.66</a:t>
                      </a:r>
                      <a:endParaRPr lang="en-US" altLang="zh-CN" sz="1200">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latin typeface="宋体" panose="02010600030101010101" pitchFamily="2" charset="-122"/>
                        </a:rPr>
                        <a:t>41655.66</a:t>
                      </a:r>
                      <a:endParaRPr lang="en-US" altLang="zh-CN" sz="1200">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latin typeface="宋体" panose="02010600030101010101" pitchFamily="2" charset="-122"/>
                        </a:rPr>
                        <a:t>6.6</a:t>
                      </a:r>
                      <a:endParaRPr lang="en-US" altLang="zh-CN" sz="1200">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9270">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二层</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43158.94</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43158.94</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6</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8000">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三层</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44315.54</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44315.54</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5.1</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8635">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四层</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41167.50</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41167.50</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5.1</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8000">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dirty="0">
                          <a:latin typeface="宋体" panose="02010600030101010101" pitchFamily="2" charset="-122"/>
                        </a:rPr>
                        <a:t>地上合计</a:t>
                      </a:r>
                      <a:endParaRPr lang="zh-CN" altLang="en-US" sz="1400" b="1" dirty="0">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170297.64</a:t>
                      </a: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m²</a:t>
                      </a:r>
                      <a:endPar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170297.64</a:t>
                      </a: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m²</a:t>
                      </a:r>
                      <a:endPar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200">
                          <a:solidFill>
                            <a:srgbClr val="000000"/>
                          </a:solidFill>
                          <a:latin typeface="宋体" panose="02010600030101010101" pitchFamily="2" charset="-122"/>
                        </a:rPr>
                        <a:t>——</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9270">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负一层</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29582.91</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29582.91</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4.5</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11175">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hangingPunct="1">
                        <a:spcBef>
                          <a:spcPct val="0"/>
                        </a:spcBef>
                        <a:buNone/>
                      </a:pPr>
                      <a:r>
                        <a:rPr lang="zh-CN" altLang="en-US" sz="1400" b="1">
                          <a:latin typeface="宋体" panose="02010600030101010101" pitchFamily="2" charset="-122"/>
                        </a:rPr>
                        <a:t>负二层</a:t>
                      </a:r>
                      <a:endParaRPr lang="zh-CN" altLang="en-US" sz="14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49235.61</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49235.61</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3.6</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508635">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800" b="1">
                          <a:latin typeface="宋体" panose="02010600030101010101" pitchFamily="2" charset="-122"/>
                        </a:rPr>
                        <a:t>合计</a:t>
                      </a:r>
                      <a:endParaRPr lang="zh-CN" altLang="en-US" sz="1800" b="1">
                        <a:latin typeface="宋体" panose="02010600030101010101" pitchFamily="2" charset="-122"/>
                      </a:endParaRPr>
                    </a:p>
                  </a:txBody>
                  <a:tcPr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800" b="1">
                          <a:latin typeface="宋体" panose="02010600030101010101" pitchFamily="2" charset="-122"/>
                        </a:rPr>
                        <a:t>249116.16</a:t>
                      </a:r>
                      <a:endParaRPr lang="en-US" altLang="zh-CN" sz="1800" b="1">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800" b="1">
                          <a:latin typeface="宋体" panose="02010600030101010101" pitchFamily="2" charset="-122"/>
                          <a:sym typeface="宋体" panose="02010600030101010101" pitchFamily="2" charset="-122"/>
                        </a:rPr>
                        <a:t>249116.16</a:t>
                      </a:r>
                      <a:endParaRPr lang="en-US" altLang="zh-CN" sz="1800" b="1">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algn="ctr" eaLnBrk="1" fontAlgn="ctr" hangingPunct="1">
                        <a:buClrTx/>
                        <a:buSzTx/>
                        <a:buFontTx/>
                        <a:buNone/>
                      </a:pPr>
                      <a:r>
                        <a:rPr lang="en-US" altLang="zh-CN" sz="1200">
                          <a:solidFill>
                            <a:srgbClr val="000000"/>
                          </a:solidFill>
                          <a:latin typeface="宋体" panose="02010600030101010101" pitchFamily="2" charset="-122"/>
                        </a:rPr>
                        <a:t>——</a:t>
                      </a:r>
                      <a:endParaRPr lang="en-US" altLang="zh-CN" sz="1200">
                        <a:solidFill>
                          <a:srgbClr val="000000"/>
                        </a:solidFill>
                        <a:latin typeface="宋体" panose="02010600030101010101" pitchFamily="2" charset="-122"/>
                      </a:endParaRPr>
                    </a:p>
                  </a:txBody>
                  <a:tcPr marL="9525" marR="9525" marT="952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53299" name="表格 53298"/>
          <p:cNvGraphicFramePr/>
          <p:nvPr>
            <p:custDataLst>
              <p:tags r:id="rId2"/>
            </p:custDataLst>
          </p:nvPr>
        </p:nvGraphicFramePr>
        <p:xfrm>
          <a:off x="7933055" y="1198880"/>
          <a:ext cx="3584575" cy="5382895"/>
        </p:xfrm>
        <a:graphic>
          <a:graphicData uri="http://schemas.openxmlformats.org/drawingml/2006/table">
            <a:tbl>
              <a:tblPr/>
              <a:tblGrid>
                <a:gridCol w="443230"/>
                <a:gridCol w="784225"/>
                <a:gridCol w="2357120"/>
              </a:tblGrid>
              <a:tr h="275590">
                <a:tc gridSpan="3">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技术经济指标表</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276860">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总用地面积</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89157.165</a:t>
                      </a:r>
                      <a:r>
                        <a:rPr lang="zh-CN" altLang="en-US" sz="1400" b="1">
                          <a:solidFill>
                            <a:srgbClr val="000000"/>
                          </a:solidFill>
                          <a:latin typeface="微软雅黑" panose="020B0503020204020204" pitchFamily="34" charset="-122"/>
                          <a:ea typeface="微软雅黑" panose="020B0503020204020204" pitchFamily="34" charset="-122"/>
                        </a:rPr>
                        <a:t>m²</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6860">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用地性质</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商业用地</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6860">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总建筑面积</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249116.16m²</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26770">
                <a:tc row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地上</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endParaRPr lang="zh-CN" altLang="en-US" sz="1400" b="1">
                        <a:solidFill>
                          <a:srgbClr val="000000"/>
                        </a:solidFill>
                        <a:latin typeface="微软雅黑" panose="020B0503020204020204" pitchFamily="34" charset="-122"/>
                        <a:ea typeface="微软雅黑" panose="020B0503020204020204" pitchFamily="34" charset="-122"/>
                      </a:endParaRPr>
                    </a:p>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地上</a:t>
                      </a:r>
                      <a:endParaRPr lang="zh-CN" altLang="en-US" sz="1400" b="1">
                        <a:solidFill>
                          <a:srgbClr val="000000"/>
                        </a:solidFill>
                        <a:latin typeface="微软雅黑" panose="020B0503020204020204" pitchFamily="34" charset="-122"/>
                        <a:ea typeface="微软雅黑" panose="020B0503020204020204" pitchFamily="34" charset="-122"/>
                      </a:endParaRPr>
                    </a:p>
                    <a:p>
                      <a:pPr marL="0" lvl="0" indent="0" algn="ctr" eaLnBrk="1" fontAlgn="ctr" hangingPunct="1">
                        <a:spcBef>
                          <a:spcPct val="0"/>
                        </a:spcBef>
                        <a:buNone/>
                      </a:pP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170297.64</a:t>
                      </a: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m²</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686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latin typeface="微软雅黑" panose="020B0503020204020204" pitchFamily="34" charset="-122"/>
                          <a:ea typeface="微软雅黑" panose="020B0503020204020204" pitchFamily="34" charset="-122"/>
                        </a:rPr>
                        <a:t>容积率</a:t>
                      </a:r>
                      <a:endParaRPr lang="zh-CN" altLang="en-US" sz="1400" b="1">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latin typeface="微软雅黑" panose="020B0503020204020204" pitchFamily="34" charset="-122"/>
                          <a:ea typeface="微软雅黑" panose="020B0503020204020204" pitchFamily="34" charset="-122"/>
                        </a:rPr>
                        <a:t>1.42</a:t>
                      </a:r>
                      <a:endParaRPr lang="en-US" altLang="zh-CN" sz="1400" b="1">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6860">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latin typeface="微软雅黑" panose="020B0503020204020204" pitchFamily="34" charset="-122"/>
                          <a:ea typeface="微软雅黑" panose="020B0503020204020204" pitchFamily="34" charset="-122"/>
                        </a:rPr>
                        <a:t>建筑密度</a:t>
                      </a:r>
                      <a:endParaRPr lang="zh-CN" altLang="en-US" sz="1400" b="1">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latin typeface="微软雅黑" panose="020B0503020204020204" pitchFamily="34" charset="-122"/>
                          <a:ea typeface="微软雅黑" panose="020B0503020204020204" pitchFamily="34" charset="-122"/>
                        </a:rPr>
                        <a:t>39.23%</a:t>
                      </a:r>
                      <a:endParaRPr lang="en-US" altLang="zh-CN" sz="1400" b="1">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274955">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latin typeface="微软雅黑" panose="020B0503020204020204" pitchFamily="34" charset="-122"/>
                          <a:ea typeface="微软雅黑" panose="020B0503020204020204" pitchFamily="34" charset="-122"/>
                        </a:rPr>
                        <a:t>绿地率</a:t>
                      </a:r>
                      <a:endParaRPr lang="zh-CN" altLang="en-US" sz="1400" b="1">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latin typeface="微软雅黑" panose="020B0503020204020204" pitchFamily="34" charset="-122"/>
                          <a:ea typeface="微软雅黑" panose="020B0503020204020204" pitchFamily="34" charset="-122"/>
                        </a:rPr>
                        <a:t>30.5%</a:t>
                      </a:r>
                      <a:endParaRPr lang="en-US" altLang="zh-CN" sz="1400" b="1">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46405">
                <a:tc rowSpan="3">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地下</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车库</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49235.61m²</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4704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地下商业</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29582.91m²</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47040">
                <a:tc vMerge="1">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合计</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78818.52</a:t>
                      </a:r>
                      <a:r>
                        <a:rPr lang="en-US" altLang="zh-CN" sz="1400" b="1">
                          <a:solidFill>
                            <a:srgbClr val="000000"/>
                          </a:solidFill>
                          <a:latin typeface="微软雅黑" panose="020B0503020204020204" pitchFamily="34" charset="-122"/>
                          <a:ea typeface="微软雅黑" panose="020B0503020204020204" pitchFamily="34" charset="-122"/>
                          <a:sym typeface="宋体" panose="02010600030101010101" pitchFamily="2" charset="-122"/>
                        </a:rPr>
                        <a:t>m²</a:t>
                      </a:r>
                      <a:endParaRPr lang="en-US" altLang="zh-CN"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52120">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停车泊位（辆）</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1000</a:t>
                      </a:r>
                      <a:r>
                        <a:rPr lang="zh-CN" altLang="en-US" sz="1400" b="1">
                          <a:solidFill>
                            <a:srgbClr val="000000"/>
                          </a:solidFill>
                          <a:latin typeface="微软雅黑" panose="020B0503020204020204" pitchFamily="34" charset="-122"/>
                          <a:ea typeface="微软雅黑" panose="020B0503020204020204" pitchFamily="34" charset="-122"/>
                        </a:rPr>
                        <a:t>个</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28675">
                <a:tc gridSpan="2">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zh-CN" altLang="en-US" sz="1400" b="1">
                          <a:solidFill>
                            <a:srgbClr val="000000"/>
                          </a:solidFill>
                          <a:latin typeface="微软雅黑" panose="020B0503020204020204" pitchFamily="34" charset="-122"/>
                          <a:ea typeface="微软雅黑" panose="020B0503020204020204" pitchFamily="34" charset="-122"/>
                        </a:rPr>
                        <a:t>建筑高度</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a:solidFill>
                            <a:schemeClr val="tx1"/>
                          </a:solidFill>
                          <a:latin typeface="+mn-lt"/>
                          <a:ea typeface="+mn-ea"/>
                        </a:defRPr>
                      </a:lvl2pPr>
                      <a:lvl3pPr marL="1143000" lvl="2" indent="-228600" algn="l" rtl="0" eaLnBrk="0" fontAlgn="base" hangingPunct="0">
                        <a:spcBef>
                          <a:spcPct val="20000"/>
                        </a:spcBef>
                        <a:spcAft>
                          <a:spcPct val="0"/>
                        </a:spcAft>
                        <a:buChar char="•"/>
                        <a:defRPr sz="2000">
                          <a:solidFill>
                            <a:schemeClr val="tx1"/>
                          </a:solidFill>
                          <a:latin typeface="+mn-lt"/>
                          <a:ea typeface="+mn-ea"/>
                        </a:defRPr>
                      </a:lvl3pPr>
                      <a:lvl4pPr marL="1600200" lvl="3" indent="-228600" algn="l" rtl="0" eaLnBrk="0" fontAlgn="base" hangingPunct="0">
                        <a:spcBef>
                          <a:spcPct val="20000"/>
                        </a:spcBef>
                        <a:spcAft>
                          <a:spcPct val="0"/>
                        </a:spcAft>
                        <a:buChar char="–"/>
                        <a:defRPr sz="1800">
                          <a:solidFill>
                            <a:schemeClr val="tx1"/>
                          </a:solidFill>
                          <a:latin typeface="+mn-lt"/>
                          <a:ea typeface="+mn-ea"/>
                        </a:defRPr>
                      </a:lvl4pPr>
                      <a:lvl5pPr marL="2057400" lvl="4" indent="-228600" algn="l" rtl="0" eaLnBrk="0" fontAlgn="base" hangingPunct="0">
                        <a:spcBef>
                          <a:spcPct val="20000"/>
                        </a:spcBef>
                        <a:spcAft>
                          <a:spcPct val="0"/>
                        </a:spcAft>
                        <a:buChar char="»"/>
                        <a:defRPr sz="1800">
                          <a:solidFill>
                            <a:schemeClr val="tx1"/>
                          </a:solidFill>
                          <a:latin typeface="+mn-lt"/>
                          <a:ea typeface="+mn-ea"/>
                        </a:defRPr>
                      </a:lvl5pPr>
                    </a:lstStyle>
                    <a:p>
                      <a:pPr marL="0" lvl="0" indent="0" algn="ctr" eaLnBrk="1" fontAlgn="ctr" hangingPunct="1">
                        <a:spcBef>
                          <a:spcPct val="0"/>
                        </a:spcBef>
                        <a:buNone/>
                      </a:pPr>
                      <a:r>
                        <a:rPr lang="en-US" altLang="zh-CN" sz="1400" b="1">
                          <a:solidFill>
                            <a:srgbClr val="000000"/>
                          </a:solidFill>
                          <a:latin typeface="微软雅黑" panose="020B0503020204020204" pitchFamily="34" charset="-122"/>
                          <a:ea typeface="微软雅黑" panose="020B0503020204020204" pitchFamily="34" charset="-122"/>
                        </a:rPr>
                        <a:t>32.4</a:t>
                      </a:r>
                      <a:r>
                        <a:rPr lang="zh-CN" altLang="en-US" sz="1400" b="1">
                          <a:solidFill>
                            <a:srgbClr val="000000"/>
                          </a:solidFill>
                          <a:latin typeface="微软雅黑" panose="020B0503020204020204" pitchFamily="34" charset="-122"/>
                          <a:ea typeface="微软雅黑" panose="020B0503020204020204" pitchFamily="34" charset="-122"/>
                        </a:rPr>
                        <a:t>米</a:t>
                      </a:r>
                      <a:endParaRPr lang="zh-CN" altLang="en-US" sz="1400" b="1">
                        <a:solidFill>
                          <a:srgbClr val="000000"/>
                        </a:solidFill>
                        <a:latin typeface="微软雅黑" panose="020B0503020204020204" pitchFamily="34" charset="-122"/>
                        <a:ea typeface="微软雅黑" panose="020B0503020204020204" pitchFamily="34" charset="-122"/>
                      </a:endParaRPr>
                    </a:p>
                  </a:txBody>
                  <a:tcPr marL="8596" marR="8596" marT="8596"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6" name="文本框 5"/>
          <p:cNvSpPr txBox="1"/>
          <p:nvPr/>
        </p:nvSpPr>
        <p:spPr>
          <a:xfrm rot="18360000">
            <a:off x="5786120" y="5073650"/>
            <a:ext cx="345440" cy="1198880"/>
          </a:xfrm>
          <a:prstGeom prst="rect">
            <a:avLst/>
          </a:prstGeom>
          <a:noFill/>
        </p:spPr>
        <p:txBody>
          <a:bodyPr wrap="square" rtlCol="0">
            <a:spAutoFit/>
          </a:bodyPr>
          <a:lstStyle/>
          <a:p>
            <a:r>
              <a:rPr lang="zh-CN" altLang="en-US">
                <a:solidFill>
                  <a:schemeClr val="bg1"/>
                </a:solidFill>
              </a:rPr>
              <a:t>中山西路</a:t>
            </a:r>
            <a:endParaRPr lang="zh-CN" altLang="en-US">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sp>
        <p:nvSpPr>
          <p:cNvPr id="8" name="文本框 7"/>
          <p:cNvSpPr txBox="1"/>
          <p:nvPr/>
        </p:nvSpPr>
        <p:spPr>
          <a:xfrm>
            <a:off x="9043670" y="1768475"/>
            <a:ext cx="1876425" cy="3091815"/>
          </a:xfrm>
          <a:prstGeom prst="rect">
            <a:avLst/>
          </a:prstGeom>
          <a:noFill/>
        </p:spPr>
        <p:txBody>
          <a:bodyPr wrap="square" rtlCol="0">
            <a:spAutoFit/>
          </a:bodyPr>
          <a:lstStyle/>
          <a:p>
            <a:pPr>
              <a:lnSpc>
                <a:spcPct val="150000"/>
              </a:lnSpc>
            </a:pPr>
            <a:r>
              <a:rPr lang="en-US" altLang="zh-CN" sz="2200" b="1" dirty="0">
                <a:solidFill>
                  <a:srgbClr val="AE5800"/>
                </a:solidFill>
                <a:latin typeface="宋体" panose="02010600030101010101" pitchFamily="2" charset="-122"/>
                <a:ea typeface="宋体" panose="02010600030101010101" pitchFamily="2" charset="-122"/>
                <a:sym typeface="+mn-ea"/>
              </a:rPr>
              <a:t>   </a:t>
            </a:r>
            <a:r>
              <a:rPr lang="zh-CN" altLang="en-US" sz="1800" b="1" dirty="0">
                <a:solidFill>
                  <a:srgbClr val="AE5800"/>
                </a:solidFill>
                <a:latin typeface="宋体" panose="02010600030101010101" pitchFamily="2" charset="-122"/>
                <a:ea typeface="宋体" panose="02010600030101010101" pitchFamily="2" charset="-122"/>
                <a:sym typeface="+mn-ea"/>
              </a:rPr>
              <a:t> 建筑南北长387米，东西</a:t>
            </a:r>
            <a:r>
              <a:rPr lang="zh-CN" altLang="en-US" b="1" dirty="0">
                <a:solidFill>
                  <a:srgbClr val="AE5800"/>
                </a:solidFill>
                <a:latin typeface="宋体" panose="02010600030101010101" pitchFamily="2" charset="-122"/>
                <a:ea typeface="宋体" panose="02010600030101010101" pitchFamily="2" charset="-122"/>
                <a:sym typeface="+mn-ea"/>
              </a:rPr>
              <a:t>宽</a:t>
            </a:r>
            <a:r>
              <a:rPr lang="zh-CN" altLang="en-US" b="1" i="0" u="none" strike="noStrike" dirty="0">
                <a:solidFill>
                  <a:srgbClr val="AE5800"/>
                </a:solidFill>
                <a:latin typeface="宋体" panose="02010600030101010101" pitchFamily="2" charset="-122"/>
                <a:ea typeface="宋体" panose="02010600030101010101" pitchFamily="2" charset="-122"/>
              </a:rPr>
              <a:t>135米，俯视观测，南北中间部分两侧略向内侧凹陷，整体俯视外观呈哑铃形状。  </a:t>
            </a:r>
            <a:r>
              <a:rPr lang="zh-CN" altLang="en-US" b="1" dirty="0">
                <a:solidFill>
                  <a:srgbClr val="AE5800"/>
                </a:solidFill>
                <a:latin typeface="宋体" panose="02010600030101010101" pitchFamily="2" charset="-122"/>
                <a:ea typeface="宋体" panose="02010600030101010101" pitchFamily="2" charset="-122"/>
                <a:sym typeface="+mn-ea"/>
              </a:rPr>
              <a:t>  </a:t>
            </a:r>
            <a:endParaRPr lang="zh-CN" altLang="en-US" b="1" i="0" u="none" strike="noStrike" dirty="0">
              <a:solidFill>
                <a:srgbClr val="AE5800"/>
              </a:solidFill>
              <a:latin typeface="宋体" panose="02010600030101010101" pitchFamily="2" charset="-122"/>
              <a:ea typeface="宋体" panose="02010600030101010101" pitchFamily="2" charset="-122"/>
            </a:endParaRPr>
          </a:p>
        </p:txBody>
      </p:sp>
      <p:sp>
        <p:nvSpPr>
          <p:cNvPr id="14" name="内容占位符 13"/>
          <p:cNvSpPr>
            <a:spLocks noGrp="1"/>
          </p:cNvSpPr>
          <p:nvPr>
            <p:ph sz="quarter" idx="15"/>
          </p:nvPr>
        </p:nvSpPr>
        <p:spPr>
          <a:xfrm>
            <a:off x="732090" y="966733"/>
            <a:ext cx="3372467" cy="569912"/>
          </a:xfrm>
        </p:spPr>
        <p:txBody>
          <a:bodyPr/>
          <a:p>
            <a:r>
              <a:rPr lang="zh-CN" altLang="en-US" sz="2400" dirty="0"/>
              <a:t>项目概况</a:t>
            </a:r>
            <a:endParaRPr lang="zh-CN" altLang="en-US" sz="2400" dirty="0"/>
          </a:p>
        </p:txBody>
      </p:sp>
      <p:pic>
        <p:nvPicPr>
          <p:cNvPr id="3" name="图片 2" descr="1627701275(1)"/>
          <p:cNvPicPr>
            <a:picLocks noChangeAspect="1"/>
          </p:cNvPicPr>
          <p:nvPr/>
        </p:nvPicPr>
        <p:blipFill>
          <a:blip r:embed="rId1"/>
          <a:stretch>
            <a:fillRect/>
          </a:stretch>
        </p:blipFill>
        <p:spPr>
          <a:xfrm>
            <a:off x="1003300" y="1536700"/>
            <a:ext cx="7538085" cy="482028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0B8E19CF-D789-40E9-8C52-8F1FD61DEC11}" type="slidenum">
              <a:rPr lang="zh-CN" altLang="en-US" smtClean="0"/>
            </a:fld>
            <a:endParaRPr lang="zh-CN" altLang="en-US"/>
          </a:p>
        </p:txBody>
      </p:sp>
      <p:sp>
        <p:nvSpPr>
          <p:cNvPr id="6" name="文本框 5"/>
          <p:cNvSpPr txBox="1"/>
          <p:nvPr/>
        </p:nvSpPr>
        <p:spPr>
          <a:xfrm rot="18360000">
            <a:off x="5786120" y="5073650"/>
            <a:ext cx="345440" cy="1198880"/>
          </a:xfrm>
          <a:prstGeom prst="rect">
            <a:avLst/>
          </a:prstGeom>
          <a:noFill/>
        </p:spPr>
        <p:txBody>
          <a:bodyPr wrap="square" rtlCol="0">
            <a:spAutoFit/>
          </a:bodyPr>
          <a:lstStyle/>
          <a:p>
            <a:r>
              <a:rPr lang="zh-CN" altLang="en-US">
                <a:solidFill>
                  <a:schemeClr val="bg1"/>
                </a:solidFill>
              </a:rPr>
              <a:t>中山西路</a:t>
            </a:r>
            <a:endParaRPr lang="zh-CN" altLang="en-US">
              <a:solidFill>
                <a:schemeClr val="bg1"/>
              </a:solidFill>
            </a:endParaRPr>
          </a:p>
        </p:txBody>
      </p:sp>
      <p:sp>
        <p:nvSpPr>
          <p:cNvPr id="13" name="文本框 4"/>
          <p:cNvSpPr txBox="1"/>
          <p:nvPr/>
        </p:nvSpPr>
        <p:spPr>
          <a:xfrm rot="3362376">
            <a:off x="4962459" y="2354436"/>
            <a:ext cx="345440" cy="1200329"/>
          </a:xfrm>
          <a:prstGeom prst="rect">
            <a:avLst/>
          </a:prstGeom>
          <a:noFill/>
        </p:spPr>
        <p:txBody>
          <a:bodyPr wrap="square" rtlCol="0">
            <a:spAutoFit/>
          </a:bodyPr>
          <a:lstStyle/>
          <a:p>
            <a:r>
              <a:rPr lang="zh-CN" altLang="en-US" dirty="0">
                <a:solidFill>
                  <a:schemeClr val="bg1"/>
                </a:solidFill>
              </a:rPr>
              <a:t>谈固大街</a:t>
            </a:r>
            <a:endParaRPr lang="zh-CN" altLang="en-US" dirty="0">
              <a:solidFill>
                <a:schemeClr val="bg1"/>
              </a:solidFill>
            </a:endParaRPr>
          </a:p>
        </p:txBody>
      </p:sp>
      <p:pic>
        <p:nvPicPr>
          <p:cNvPr id="5" name="图片 4" descr="微信图片_20191217091135"/>
          <p:cNvPicPr>
            <a:picLocks noChangeAspect="1"/>
          </p:cNvPicPr>
          <p:nvPr/>
        </p:nvPicPr>
        <p:blipFill rotWithShape="1">
          <a:blip r:embed="rId1"/>
          <a:srcRect t="5903" r="136" b="9872"/>
          <a:stretch>
            <a:fillRect/>
          </a:stretch>
        </p:blipFill>
        <p:spPr>
          <a:xfrm>
            <a:off x="709930" y="1672590"/>
            <a:ext cx="7219950" cy="4914265"/>
          </a:xfrm>
          <a:prstGeom prst="rect">
            <a:avLst/>
          </a:prstGeom>
        </p:spPr>
      </p:pic>
      <p:sp>
        <p:nvSpPr>
          <p:cNvPr id="8" name="文本框 7"/>
          <p:cNvSpPr txBox="1"/>
          <p:nvPr/>
        </p:nvSpPr>
        <p:spPr>
          <a:xfrm>
            <a:off x="8025130" y="1672590"/>
            <a:ext cx="3462020" cy="4338320"/>
          </a:xfrm>
          <a:prstGeom prst="rect">
            <a:avLst/>
          </a:prstGeom>
          <a:noFill/>
        </p:spPr>
        <p:txBody>
          <a:bodyPr wrap="square" rtlCol="0">
            <a:spAutoFit/>
          </a:bodyPr>
          <a:lstStyle/>
          <a:p>
            <a:pPr>
              <a:lnSpc>
                <a:spcPct val="150000"/>
              </a:lnSpc>
            </a:pPr>
            <a:r>
              <a:rPr lang="en-US" altLang="zh-CN" sz="2200" b="1" dirty="0">
                <a:solidFill>
                  <a:srgbClr val="AE5800"/>
                </a:solidFill>
                <a:latin typeface="宋体" panose="02010600030101010101" pitchFamily="2" charset="-122"/>
                <a:ea typeface="宋体" panose="02010600030101010101" pitchFamily="2" charset="-122"/>
                <a:sym typeface="+mn-ea"/>
              </a:rPr>
              <a:t>   </a:t>
            </a:r>
            <a:r>
              <a:rPr lang="zh-CN" altLang="en-US" b="1" dirty="0">
                <a:solidFill>
                  <a:srgbClr val="AE5800"/>
                </a:solidFill>
                <a:latin typeface="宋体" panose="02010600030101010101" pitchFamily="2" charset="-122"/>
                <a:ea typeface="宋体" panose="02010600030101010101" pitchFamily="2" charset="-122"/>
                <a:sym typeface="+mn-ea"/>
              </a:rPr>
              <a:t>项目为建成物业，曾投入运营，其内曾汇集餐饮、会展、住宿、办公、零售等多种业态模式，因产业升级需重新规划定位及招商。</a:t>
            </a:r>
            <a:endParaRPr kumimoji="0" lang="zh-CN" altLang="en-US" b="1" i="0" u="none" strike="noStrike" cap="none" normalizeH="0" baseline="0" dirty="0">
              <a:solidFill>
                <a:srgbClr val="AE5800"/>
              </a:solidFill>
              <a:latin typeface="宋体" panose="02010600030101010101" pitchFamily="2" charset="-122"/>
              <a:ea typeface="宋体" panose="02010600030101010101" pitchFamily="2" charset="-122"/>
            </a:endParaRPr>
          </a:p>
          <a:p>
            <a:pPr>
              <a:lnSpc>
                <a:spcPct val="150000"/>
              </a:lnSpc>
            </a:pPr>
            <a:r>
              <a:rPr lang="en-US" altLang="zh-CN" b="1" dirty="0">
                <a:solidFill>
                  <a:srgbClr val="AE5800"/>
                </a:solidFill>
                <a:latin typeface="宋体" panose="02010600030101010101" pitchFamily="2" charset="-122"/>
                <a:ea typeface="宋体" panose="02010600030101010101" pitchFamily="2" charset="-122"/>
                <a:sym typeface="+mn-ea"/>
              </a:rPr>
              <a:t>   </a:t>
            </a:r>
            <a:r>
              <a:rPr lang="zh-CN" altLang="en-US" b="1" dirty="0">
                <a:solidFill>
                  <a:srgbClr val="AE5800"/>
                </a:solidFill>
                <a:latin typeface="宋体" panose="02010600030101010101" pitchFamily="2" charset="-122"/>
                <a:ea typeface="宋体" panose="02010600030101010101" pitchFamily="2" charset="-122"/>
                <a:sym typeface="+mn-ea"/>
              </a:rPr>
              <a:t>结构上自北向南分为1-4段。</a:t>
            </a:r>
            <a:r>
              <a:rPr lang="en-US" altLang="zh-CN" b="1" dirty="0">
                <a:solidFill>
                  <a:srgbClr val="AE5800"/>
                </a:solidFill>
                <a:latin typeface="宋体" panose="02010600030101010101" pitchFamily="2" charset="-122"/>
                <a:ea typeface="宋体" panose="02010600030101010101" pitchFamily="2" charset="-122"/>
                <a:sym typeface="+mn-ea"/>
              </a:rPr>
              <a:t>4</a:t>
            </a:r>
            <a:r>
              <a:rPr lang="zh-CN" altLang="en-US" b="1" dirty="0">
                <a:solidFill>
                  <a:srgbClr val="AE5800"/>
                </a:solidFill>
                <a:latin typeface="宋体" panose="02010600030101010101" pitchFamily="2" charset="-122"/>
                <a:ea typeface="宋体" panose="02010600030101010101" pitchFamily="2" charset="-122"/>
                <a:sym typeface="+mn-ea"/>
              </a:rPr>
              <a:t>段中，约</a:t>
            </a:r>
            <a:r>
              <a:rPr lang="en-US" altLang="zh-CN" b="1" dirty="0">
                <a:solidFill>
                  <a:srgbClr val="AE5800"/>
                </a:solidFill>
                <a:latin typeface="宋体" panose="02010600030101010101" pitchFamily="2" charset="-122"/>
                <a:ea typeface="宋体" panose="02010600030101010101" pitchFamily="2" charset="-122"/>
                <a:sym typeface="+mn-ea"/>
              </a:rPr>
              <a:t>5</a:t>
            </a:r>
            <a:r>
              <a:rPr lang="zh-CN" altLang="en-US" b="1" dirty="0">
                <a:solidFill>
                  <a:srgbClr val="AE5800"/>
                </a:solidFill>
                <a:latin typeface="宋体" panose="02010600030101010101" pitchFamily="2" charset="-122"/>
                <a:ea typeface="宋体" panose="02010600030101010101" pitchFamily="2" charset="-122"/>
                <a:sym typeface="+mn-ea"/>
              </a:rPr>
              <a:t>万㎡已升级为柏润东方大酒店，并已正式投入营业。一至三段及四段部分区域目前处于空置状态，目前处于招商阶段。</a:t>
            </a:r>
            <a:endParaRPr lang="zh-CN" altLang="en-US" b="1" dirty="0">
              <a:solidFill>
                <a:srgbClr val="AE5800"/>
              </a:solidFill>
              <a:latin typeface="宋体" panose="02010600030101010101" pitchFamily="2" charset="-122"/>
              <a:ea typeface="宋体" panose="02010600030101010101" pitchFamily="2" charset="-122"/>
              <a:sym typeface="+mn-ea"/>
            </a:endParaRPr>
          </a:p>
          <a:p>
            <a:pPr>
              <a:lnSpc>
                <a:spcPct val="150000"/>
              </a:lnSpc>
            </a:pPr>
            <a:r>
              <a:rPr lang="zh-CN" altLang="en-US" b="1" dirty="0">
                <a:solidFill>
                  <a:srgbClr val="AE5800"/>
                </a:solidFill>
                <a:latin typeface="宋体" panose="02010600030101010101" pitchFamily="2" charset="-122"/>
                <a:ea typeface="宋体" panose="02010600030101010101" pitchFamily="2" charset="-122"/>
                <a:sym typeface="+mn-ea"/>
              </a:rPr>
              <a:t>        </a:t>
            </a:r>
            <a:endParaRPr lang="zh-CN" altLang="en-US" b="1" i="0" u="none" strike="noStrike" dirty="0">
              <a:solidFill>
                <a:srgbClr val="AE5800"/>
              </a:solidFill>
              <a:latin typeface="宋体" panose="02010600030101010101" pitchFamily="2" charset="-122"/>
              <a:ea typeface="宋体" panose="02010600030101010101" pitchFamily="2" charset="-122"/>
            </a:endParaRPr>
          </a:p>
        </p:txBody>
      </p:sp>
      <p:sp>
        <p:nvSpPr>
          <p:cNvPr id="14" name="内容占位符 13"/>
          <p:cNvSpPr>
            <a:spLocks noGrp="1"/>
          </p:cNvSpPr>
          <p:nvPr>
            <p:ph sz="quarter" idx="15"/>
          </p:nvPr>
        </p:nvSpPr>
        <p:spPr>
          <a:xfrm>
            <a:off x="732090" y="966733"/>
            <a:ext cx="3372467" cy="569912"/>
          </a:xfrm>
        </p:spPr>
        <p:txBody>
          <a:bodyPr/>
          <a:p>
            <a:r>
              <a:rPr lang="zh-CN" altLang="en-US" sz="2400" dirty="0"/>
              <a:t>项目概况</a:t>
            </a:r>
            <a:endParaRPr lang="zh-CN" altLang="en-US" sz="2400" dirty="0"/>
          </a:p>
        </p:txBody>
      </p:sp>
      <p:pic>
        <p:nvPicPr>
          <p:cNvPr id="3" name="图片 2" descr="d5e8aaf7fbe3d532941bd079e149ab9"/>
          <p:cNvPicPr>
            <a:picLocks noChangeAspect="1"/>
          </p:cNvPicPr>
          <p:nvPr/>
        </p:nvPicPr>
        <p:blipFill>
          <a:blip r:embed="rId2"/>
          <a:stretch>
            <a:fillRect/>
          </a:stretch>
        </p:blipFill>
        <p:spPr>
          <a:xfrm>
            <a:off x="8505190" y="513715"/>
            <a:ext cx="2501900" cy="1022985"/>
          </a:xfrm>
          <a:prstGeom prst="rect">
            <a:avLst/>
          </a:prstGeom>
        </p:spPr>
      </p:pic>
      <p:cxnSp>
        <p:nvCxnSpPr>
          <p:cNvPr id="4" name="曲线连接符 3"/>
          <p:cNvCxnSpPr>
            <a:endCxn id="3" idx="1"/>
          </p:cNvCxnSpPr>
          <p:nvPr/>
        </p:nvCxnSpPr>
        <p:spPr>
          <a:xfrm rot="16200000">
            <a:off x="4511675" y="1582420"/>
            <a:ext cx="4549775" cy="3435985"/>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ags/tag1.xml><?xml version="1.0" encoding="utf-8"?>
<p:tagLst xmlns:p="http://schemas.openxmlformats.org/presentationml/2006/main">
  <p:tag name="KSO_WM_UNIT_TABLE_BEAUTIFY" val="smartTable{19b43827-d886-4316-aeb4-0365e71da205}"/>
  <p:tag name="TABLE_ENDDRAG_ORIGIN_RECT" val="493*360"/>
  <p:tag name="TABLE_ENDDRAG_RECT" val="76*131*493*360"/>
</p:tagLst>
</file>

<file path=ppt/tags/tag2.xml><?xml version="1.0" encoding="utf-8"?>
<p:tagLst xmlns:p="http://schemas.openxmlformats.org/presentationml/2006/main">
  <p:tag name="KSO_WM_UNIT_TABLE_BEAUTIFY" val="smartTable{6638b7ba-7461-4626-b8ba-08c3622be550}"/>
  <p:tag name="TABLE_ENDDRAG_ORIGIN_RECT" val="282*423"/>
  <p:tag name="TABLE_ENDDRAG_RECT" val="626*110*282*423"/>
</p:tagLst>
</file>

<file path=ppt/theme/theme1.xml><?xml version="1.0" encoding="utf-8"?>
<a:theme xmlns:a="http://schemas.openxmlformats.org/drawingml/2006/main" name="2_Office 主题​​">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自定义 1">
      <a:majorFont>
        <a:latin typeface="Calibri Light"/>
        <a:ea typeface="微软雅黑"/>
        <a:cs typeface=""/>
      </a:majorFont>
      <a:minorFont>
        <a:latin typeface="Calibri"/>
        <a:ea typeface="微软雅黑"/>
        <a:cs typeface=""/>
      </a:minorFont>
    </a:fontScheme>
    <a:fmtScheme name="烟灰色玻璃">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1920</Words>
  <Application>WPS 文字</Application>
  <PresentationFormat>宽屏</PresentationFormat>
  <Paragraphs>292</Paragraphs>
  <Slides>14</Slides>
  <Notes>8</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14</vt:i4>
      </vt:variant>
    </vt:vector>
  </HeadingPairs>
  <TitlesOfParts>
    <vt:vector size="32" baseType="lpstr">
      <vt:lpstr>Arial</vt:lpstr>
      <vt:lpstr>方正书宋_GBK</vt:lpstr>
      <vt:lpstr>Wingdings</vt:lpstr>
      <vt:lpstr>微软雅黑</vt:lpstr>
      <vt:lpstr>汉仪旗黑</vt:lpstr>
      <vt:lpstr>Impact</vt:lpstr>
      <vt:lpstr>宋体</vt:lpstr>
      <vt:lpstr>汉仪书宋二KW</vt:lpstr>
      <vt:lpstr>Calibri</vt:lpstr>
      <vt:lpstr>Times New Roman</vt:lpstr>
      <vt:lpstr>+中文标题</vt:lpstr>
      <vt:lpstr>苹方-简</vt:lpstr>
      <vt:lpstr>Helvetica Neue</vt:lpstr>
      <vt:lpstr>宋体</vt:lpstr>
      <vt:lpstr>Arial Unicode MS</vt:lpstr>
      <vt:lpstr>等线</vt:lpstr>
      <vt:lpstr>汉仪中等线KW</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805724163@qq.com</dc:creator>
  <cp:lastModifiedBy>yanglongchao</cp:lastModifiedBy>
  <cp:revision>2241</cp:revision>
  <dcterms:created xsi:type="dcterms:W3CDTF">2021-08-04T06:37:15Z</dcterms:created>
  <dcterms:modified xsi:type="dcterms:W3CDTF">2021-08-04T06:37:15Z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13</vt:lpwstr>
  </property>
  <property fmtid="{D5CDD505-2E9C-101B-9397-08002B2CF9AE}" pid="3" name="KSOProductBuildVer">
    <vt:lpwstr>2052-2.4.0.3944</vt:lpwstr>
  </property>
  <property fmtid="{D5CDD505-2E9C-101B-9397-08002B2CF9AE}" pid="4" name="ICV">
    <vt:lpwstr>9BE828CC3C0A4E8485B29C6EE75395E9</vt:lpwstr>
  </property>
</Properties>
</file>